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61" r:id="rId2"/>
    <p:sldId id="287" r:id="rId3"/>
    <p:sldId id="262" r:id="rId4"/>
    <p:sldId id="257" r:id="rId5"/>
    <p:sldId id="256" r:id="rId6"/>
    <p:sldId id="286" r:id="rId7"/>
    <p:sldId id="258" r:id="rId8"/>
    <p:sldId id="263" r:id="rId9"/>
    <p:sldId id="267" r:id="rId10"/>
    <p:sldId id="264" r:id="rId11"/>
    <p:sldId id="268" r:id="rId12"/>
    <p:sldId id="270" r:id="rId13"/>
    <p:sldId id="271" r:id="rId14"/>
    <p:sldId id="272" r:id="rId15"/>
    <p:sldId id="274" r:id="rId16"/>
    <p:sldId id="275" r:id="rId17"/>
    <p:sldId id="276" r:id="rId18"/>
    <p:sldId id="278" r:id="rId19"/>
    <p:sldId id="277" r:id="rId20"/>
    <p:sldId id="279" r:id="rId21"/>
    <p:sldId id="280" r:id="rId22"/>
    <p:sldId id="285" r:id="rId23"/>
    <p:sldId id="282" r:id="rId24"/>
    <p:sldId id="283" r:id="rId25"/>
    <p:sldId id="284" r:id="rId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8C46A8"/>
    <a:srgbClr val="95E191"/>
    <a:srgbClr val="FCAECC"/>
    <a:srgbClr val="FDBFD7"/>
    <a:srgbClr val="B886CC"/>
    <a:srgbClr val="FFE5F2"/>
    <a:srgbClr val="FFFBFD"/>
    <a:srgbClr val="FED6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snapToObjects="1">
      <p:cViewPr varScale="1">
        <p:scale>
          <a:sx n="69" d="100"/>
          <a:sy n="69" d="100"/>
        </p:scale>
        <p:origin x="1200" y="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A9A8211-7488-42E2-94D4-BCA366EA994F}" type="datetimeFigureOut">
              <a:rPr lang="en-GB" smtClean="0"/>
              <a:pPr/>
              <a:t>11/05/2026</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9536C16-537B-4F09-8FDE-3EC2C06DBE98}" type="slidenum">
              <a:rPr lang="en-GB" smtClean="0"/>
              <a:pPr/>
              <a:t>‹#›</a:t>
            </a:fld>
            <a:endParaRPr lang="en-GB"/>
          </a:p>
        </p:txBody>
      </p:sp>
    </p:spTree>
    <p:extLst>
      <p:ext uri="{BB962C8B-B14F-4D97-AF65-F5344CB8AC3E}">
        <p14:creationId xmlns:p14="http://schemas.microsoft.com/office/powerpoint/2010/main" val="3868246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312" tIns="45656" rIns="91312" bIns="45656"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312" tIns="45656" rIns="91312" bIns="45656" rtlCol="0"/>
          <a:lstStyle>
            <a:lvl1pPr algn="r">
              <a:defRPr sz="1200"/>
            </a:lvl1pPr>
          </a:lstStyle>
          <a:p>
            <a:fld id="{ECCE0C0F-9943-C041-9FBB-DC1CEB334337}" type="datetimeFigureOut">
              <a:rPr lang="en-US" smtClean="0"/>
              <a:pPr/>
              <a:t>5/11/2026</a:t>
            </a:fld>
            <a:endParaRPr lang="en-US"/>
          </a:p>
        </p:txBody>
      </p:sp>
      <p:sp>
        <p:nvSpPr>
          <p:cNvPr id="4" name="Slide Image Placeholder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1312" tIns="45656" rIns="91312" bIns="45656"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312" tIns="45656" rIns="91312" bIns="45656"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28584"/>
            <a:ext cx="2945659" cy="496332"/>
          </a:xfrm>
          <a:prstGeom prst="rect">
            <a:avLst/>
          </a:prstGeom>
        </p:spPr>
        <p:txBody>
          <a:bodyPr vert="horz" lIns="91312" tIns="45656" rIns="91312" bIns="45656"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312" tIns="45656" rIns="91312" bIns="45656" rtlCol="0" anchor="b"/>
          <a:lstStyle>
            <a:lvl1pPr algn="r">
              <a:defRPr sz="1200"/>
            </a:lvl1pPr>
          </a:lstStyle>
          <a:p>
            <a:fld id="{20F63E1E-8BCA-E94E-81A2-4D7EDC878311}" type="slidenum">
              <a:rPr lang="en-US" smtClean="0"/>
              <a:pPr/>
              <a:t>‹#›</a:t>
            </a:fld>
            <a:endParaRPr lang="en-US"/>
          </a:p>
        </p:txBody>
      </p:sp>
    </p:spTree>
    <p:extLst>
      <p:ext uri="{BB962C8B-B14F-4D97-AF65-F5344CB8AC3E}">
        <p14:creationId xmlns:p14="http://schemas.microsoft.com/office/powerpoint/2010/main" val="7649109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will then link to the other areas</a:t>
            </a:r>
          </a:p>
        </p:txBody>
      </p:sp>
      <p:sp>
        <p:nvSpPr>
          <p:cNvPr id="4" name="Slide Number Placeholder 3"/>
          <p:cNvSpPr>
            <a:spLocks noGrp="1"/>
          </p:cNvSpPr>
          <p:nvPr>
            <p:ph type="sldNum" sz="quarter" idx="10"/>
          </p:nvPr>
        </p:nvSpPr>
        <p:spPr/>
        <p:txBody>
          <a:bodyPr/>
          <a:lstStyle/>
          <a:p>
            <a:fld id="{20F63E1E-8BCA-E94E-81A2-4D7EDC878311}" type="slidenum">
              <a:rPr lang="en-US" smtClean="0"/>
              <a:pPr/>
              <a:t>3</a:t>
            </a:fld>
            <a:endParaRPr lang="en-US"/>
          </a:p>
        </p:txBody>
      </p:sp>
    </p:spTree>
    <p:extLst>
      <p:ext uri="{BB962C8B-B14F-4D97-AF65-F5344CB8AC3E}">
        <p14:creationId xmlns:p14="http://schemas.microsoft.com/office/powerpoint/2010/main" val="933974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13</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14</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15</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16</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17</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18</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19</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will then link to the other areas</a:t>
            </a:r>
          </a:p>
        </p:txBody>
      </p:sp>
      <p:sp>
        <p:nvSpPr>
          <p:cNvPr id="4" name="Slide Number Placeholder 3"/>
          <p:cNvSpPr>
            <a:spLocks noGrp="1"/>
          </p:cNvSpPr>
          <p:nvPr>
            <p:ph type="sldNum" sz="quarter" idx="10"/>
          </p:nvPr>
        </p:nvSpPr>
        <p:spPr/>
        <p:txBody>
          <a:bodyPr/>
          <a:lstStyle/>
          <a:p>
            <a:fld id="{20F63E1E-8BCA-E94E-81A2-4D7EDC878311}" type="slidenum">
              <a:rPr lang="en-US" smtClean="0"/>
              <a:pPr/>
              <a:t>20</a:t>
            </a:fld>
            <a:endParaRPr lang="en-US"/>
          </a:p>
        </p:txBody>
      </p:sp>
    </p:spTree>
    <p:extLst>
      <p:ext uri="{BB962C8B-B14F-4D97-AF65-F5344CB8AC3E}">
        <p14:creationId xmlns:p14="http://schemas.microsoft.com/office/powerpoint/2010/main" val="93397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21</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22</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this</a:t>
            </a:r>
            <a:r>
              <a:rPr lang="en-US" baseline="0" dirty="0"/>
              <a:t> be opened up under – how to speak/contact the SENDCO if you have a concern</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4</a:t>
            </a:fld>
            <a:endParaRPr lang="en-US"/>
          </a:p>
        </p:txBody>
      </p:sp>
    </p:spTree>
    <p:extLst>
      <p:ext uri="{BB962C8B-B14F-4D97-AF65-F5344CB8AC3E}">
        <p14:creationId xmlns:p14="http://schemas.microsoft.com/office/powerpoint/2010/main" val="3338572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23</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24</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25</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a:t>
            </a:r>
            <a:r>
              <a:rPr lang="en-US" baseline="0" dirty="0"/>
              <a:t> this be linked to clear information</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5</a:t>
            </a:fld>
            <a:endParaRPr lang="en-US"/>
          </a:p>
        </p:txBody>
      </p:sp>
    </p:spTree>
    <p:extLst>
      <p:ext uri="{BB962C8B-B14F-4D97-AF65-F5344CB8AC3E}">
        <p14:creationId xmlns:p14="http://schemas.microsoft.com/office/powerpoint/2010/main" val="276896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outside agencies</a:t>
            </a:r>
          </a:p>
        </p:txBody>
      </p:sp>
      <p:sp>
        <p:nvSpPr>
          <p:cNvPr id="4" name="Slide Number Placeholder 3"/>
          <p:cNvSpPr>
            <a:spLocks noGrp="1"/>
          </p:cNvSpPr>
          <p:nvPr>
            <p:ph type="sldNum" sz="quarter" idx="10"/>
          </p:nvPr>
        </p:nvSpPr>
        <p:spPr/>
        <p:txBody>
          <a:bodyPr/>
          <a:lstStyle/>
          <a:p>
            <a:fld id="{20F63E1E-8BCA-E94E-81A2-4D7EDC878311}" type="slidenum">
              <a:rPr lang="en-US" smtClean="0"/>
              <a:pPr/>
              <a:t>7</a:t>
            </a:fld>
            <a:endParaRPr lang="en-US"/>
          </a:p>
        </p:txBody>
      </p:sp>
    </p:spTree>
    <p:extLst>
      <p:ext uri="{BB962C8B-B14F-4D97-AF65-F5344CB8AC3E}">
        <p14:creationId xmlns:p14="http://schemas.microsoft.com/office/powerpoint/2010/main" val="410821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a:t>
            </a:r>
            <a:r>
              <a:rPr lang="en-US" baseline="0"/>
              <a:t>your child.</a:t>
            </a:r>
            <a:endParaRPr lang="en-US"/>
          </a:p>
        </p:txBody>
      </p:sp>
      <p:sp>
        <p:nvSpPr>
          <p:cNvPr id="4" name="Slide Number Placeholder 3"/>
          <p:cNvSpPr>
            <a:spLocks noGrp="1"/>
          </p:cNvSpPr>
          <p:nvPr>
            <p:ph type="sldNum" sz="quarter" idx="10"/>
          </p:nvPr>
        </p:nvSpPr>
        <p:spPr/>
        <p:txBody>
          <a:bodyPr/>
          <a:lstStyle/>
          <a:p>
            <a:fld id="{20F63E1E-8BCA-E94E-81A2-4D7EDC878311}" type="slidenum">
              <a:rPr lang="en-US" smtClean="0"/>
              <a:pPr/>
              <a:t>8</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9</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will then link to the other areas</a:t>
            </a:r>
          </a:p>
        </p:txBody>
      </p:sp>
      <p:sp>
        <p:nvSpPr>
          <p:cNvPr id="4" name="Slide Number Placeholder 3"/>
          <p:cNvSpPr>
            <a:spLocks noGrp="1"/>
          </p:cNvSpPr>
          <p:nvPr>
            <p:ph type="sldNum" sz="quarter" idx="10"/>
          </p:nvPr>
        </p:nvSpPr>
        <p:spPr/>
        <p:txBody>
          <a:bodyPr/>
          <a:lstStyle/>
          <a:p>
            <a:fld id="{20F63E1E-8BCA-E94E-81A2-4D7EDC878311}" type="slidenum">
              <a:rPr lang="en-US" smtClean="0"/>
              <a:pPr/>
              <a:t>10</a:t>
            </a:fld>
            <a:endParaRPr lang="en-US"/>
          </a:p>
        </p:txBody>
      </p:sp>
    </p:spTree>
    <p:extLst>
      <p:ext uri="{BB962C8B-B14F-4D97-AF65-F5344CB8AC3E}">
        <p14:creationId xmlns:p14="http://schemas.microsoft.com/office/powerpoint/2010/main" val="93397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11</a:t>
            </a:fld>
            <a:endParaRPr lang="en-US"/>
          </a:p>
        </p:txBody>
      </p:sp>
    </p:spTree>
    <p:extLst>
      <p:ext uri="{BB962C8B-B14F-4D97-AF65-F5344CB8AC3E}">
        <p14:creationId xmlns:p14="http://schemas.microsoft.com/office/powerpoint/2010/main" val="219682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necessary people have the info relating to your child.</a:t>
            </a:r>
            <a:endParaRPr lang="en-US" dirty="0"/>
          </a:p>
        </p:txBody>
      </p:sp>
      <p:sp>
        <p:nvSpPr>
          <p:cNvPr id="4" name="Slide Number Placeholder 3"/>
          <p:cNvSpPr>
            <a:spLocks noGrp="1"/>
          </p:cNvSpPr>
          <p:nvPr>
            <p:ph type="sldNum" sz="quarter" idx="10"/>
          </p:nvPr>
        </p:nvSpPr>
        <p:spPr/>
        <p:txBody>
          <a:bodyPr/>
          <a:lstStyle/>
          <a:p>
            <a:fld id="{20F63E1E-8BCA-E94E-81A2-4D7EDC878311}" type="slidenum">
              <a:rPr lang="en-US" smtClean="0"/>
              <a:pPr/>
              <a:t>12</a:t>
            </a:fld>
            <a:endParaRPr lang="en-US"/>
          </a:p>
        </p:txBody>
      </p:sp>
    </p:spTree>
    <p:extLst>
      <p:ext uri="{BB962C8B-B14F-4D97-AF65-F5344CB8AC3E}">
        <p14:creationId xmlns:p14="http://schemas.microsoft.com/office/powerpoint/2010/main" val="2196820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6370012-6481-4920-ADC2-1A8717D34F08}" type="datetime1">
              <a:rPr lang="en-US" smtClean="0"/>
              <a:t>5/11/2026</a:t>
            </a:fld>
            <a:endParaRPr lang="en-US"/>
          </a:p>
        </p:txBody>
      </p:sp>
      <p:sp>
        <p:nvSpPr>
          <p:cNvPr id="5" name="Footer Placeholder 4"/>
          <p:cNvSpPr>
            <a:spLocks noGrp="1"/>
          </p:cNvSpPr>
          <p:nvPr>
            <p:ph type="ftr" sz="quarter" idx="11"/>
          </p:nvPr>
        </p:nvSpPr>
        <p:spPr/>
        <p:txBody>
          <a:bodyPr/>
          <a:lstStyle/>
          <a:p>
            <a:r>
              <a:rPr lang="en-US" dirty="0"/>
              <a:t>Last reviewed December 2024</a:t>
            </a:r>
          </a:p>
        </p:txBody>
      </p:sp>
      <p:sp>
        <p:nvSpPr>
          <p:cNvPr id="6" name="Slide Number Placeholder 5"/>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167723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447816E-7692-40FF-857E-2A041093129D}" type="datetime1">
              <a:rPr lang="en-US" smtClean="0"/>
              <a:t>5/11/2026</a:t>
            </a:fld>
            <a:endParaRPr lang="en-US"/>
          </a:p>
        </p:txBody>
      </p:sp>
      <p:sp>
        <p:nvSpPr>
          <p:cNvPr id="5" name="Footer Placeholder 4"/>
          <p:cNvSpPr>
            <a:spLocks noGrp="1"/>
          </p:cNvSpPr>
          <p:nvPr>
            <p:ph type="ftr" sz="quarter" idx="11"/>
          </p:nvPr>
        </p:nvSpPr>
        <p:spPr/>
        <p:txBody>
          <a:bodyPr/>
          <a:lstStyle/>
          <a:p>
            <a:r>
              <a:rPr lang="en-US" dirty="0"/>
              <a:t>Last reviewed December 2024</a:t>
            </a:r>
          </a:p>
        </p:txBody>
      </p:sp>
      <p:sp>
        <p:nvSpPr>
          <p:cNvPr id="6" name="Slide Number Placeholder 5"/>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2056034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7F7E6AE-073E-440C-BA99-3DF22A87D0D0}" type="datetime1">
              <a:rPr lang="en-US" smtClean="0"/>
              <a:t>5/11/2026</a:t>
            </a:fld>
            <a:endParaRPr lang="en-US"/>
          </a:p>
        </p:txBody>
      </p:sp>
      <p:sp>
        <p:nvSpPr>
          <p:cNvPr id="5" name="Footer Placeholder 4"/>
          <p:cNvSpPr>
            <a:spLocks noGrp="1"/>
          </p:cNvSpPr>
          <p:nvPr>
            <p:ph type="ftr" sz="quarter" idx="11"/>
          </p:nvPr>
        </p:nvSpPr>
        <p:spPr/>
        <p:txBody>
          <a:bodyPr/>
          <a:lstStyle/>
          <a:p>
            <a:r>
              <a:rPr lang="en-US" dirty="0"/>
              <a:t>Last reviewed December 2024</a:t>
            </a:r>
          </a:p>
        </p:txBody>
      </p:sp>
      <p:sp>
        <p:nvSpPr>
          <p:cNvPr id="6" name="Slide Number Placeholder 5"/>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438600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E17F8B5-1909-457C-A043-203F2CCF135E}" type="datetime1">
              <a:rPr lang="en-US" smtClean="0"/>
              <a:t>5/11/2026</a:t>
            </a:fld>
            <a:endParaRPr lang="en-US"/>
          </a:p>
        </p:txBody>
      </p:sp>
      <p:sp>
        <p:nvSpPr>
          <p:cNvPr id="5" name="Footer Placeholder 4"/>
          <p:cNvSpPr>
            <a:spLocks noGrp="1"/>
          </p:cNvSpPr>
          <p:nvPr>
            <p:ph type="ftr" sz="quarter" idx="11"/>
          </p:nvPr>
        </p:nvSpPr>
        <p:spPr/>
        <p:txBody>
          <a:bodyPr/>
          <a:lstStyle/>
          <a:p>
            <a:r>
              <a:rPr lang="en-US" dirty="0"/>
              <a:t>Last reviewed December 2024</a:t>
            </a:r>
          </a:p>
        </p:txBody>
      </p:sp>
      <p:sp>
        <p:nvSpPr>
          <p:cNvPr id="6" name="Slide Number Placeholder 5"/>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12574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800D0D7-94B7-4221-8535-932E2727BEF8}" type="datetime1">
              <a:rPr lang="en-US" smtClean="0"/>
              <a:t>5/11/2026</a:t>
            </a:fld>
            <a:endParaRPr lang="en-US"/>
          </a:p>
        </p:txBody>
      </p:sp>
      <p:sp>
        <p:nvSpPr>
          <p:cNvPr id="5" name="Footer Placeholder 4"/>
          <p:cNvSpPr>
            <a:spLocks noGrp="1"/>
          </p:cNvSpPr>
          <p:nvPr>
            <p:ph type="ftr" sz="quarter" idx="11"/>
          </p:nvPr>
        </p:nvSpPr>
        <p:spPr/>
        <p:txBody>
          <a:bodyPr/>
          <a:lstStyle/>
          <a:p>
            <a:r>
              <a:rPr lang="en-US" dirty="0"/>
              <a:t>Last reviewed December 2024</a:t>
            </a:r>
          </a:p>
        </p:txBody>
      </p:sp>
      <p:sp>
        <p:nvSpPr>
          <p:cNvPr id="6" name="Slide Number Placeholder 5"/>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3036779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90063CA-8AEA-4B7D-86A1-53F4C9F94CF2}" type="datetime1">
              <a:rPr lang="en-US" smtClean="0"/>
              <a:t>5/11/2026</a:t>
            </a:fld>
            <a:endParaRPr lang="en-US"/>
          </a:p>
        </p:txBody>
      </p:sp>
      <p:sp>
        <p:nvSpPr>
          <p:cNvPr id="6" name="Footer Placeholder 5"/>
          <p:cNvSpPr>
            <a:spLocks noGrp="1"/>
          </p:cNvSpPr>
          <p:nvPr>
            <p:ph type="ftr" sz="quarter" idx="11"/>
          </p:nvPr>
        </p:nvSpPr>
        <p:spPr/>
        <p:txBody>
          <a:bodyPr/>
          <a:lstStyle/>
          <a:p>
            <a:r>
              <a:rPr lang="en-US" dirty="0"/>
              <a:t>Last reviewed December 2024</a:t>
            </a:r>
          </a:p>
        </p:txBody>
      </p:sp>
      <p:sp>
        <p:nvSpPr>
          <p:cNvPr id="7" name="Slide Number Placeholder 6"/>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2488133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EBD1A1D-7F68-4807-B45D-D02E3136BF6B}" type="datetime1">
              <a:rPr lang="en-US" smtClean="0"/>
              <a:t>5/11/2026</a:t>
            </a:fld>
            <a:endParaRPr lang="en-US"/>
          </a:p>
        </p:txBody>
      </p:sp>
      <p:sp>
        <p:nvSpPr>
          <p:cNvPr id="8" name="Footer Placeholder 7"/>
          <p:cNvSpPr>
            <a:spLocks noGrp="1"/>
          </p:cNvSpPr>
          <p:nvPr>
            <p:ph type="ftr" sz="quarter" idx="11"/>
          </p:nvPr>
        </p:nvSpPr>
        <p:spPr/>
        <p:txBody>
          <a:bodyPr/>
          <a:lstStyle/>
          <a:p>
            <a:r>
              <a:rPr lang="en-US" dirty="0"/>
              <a:t>Last reviewed December 2024</a:t>
            </a:r>
          </a:p>
        </p:txBody>
      </p:sp>
      <p:sp>
        <p:nvSpPr>
          <p:cNvPr id="9" name="Slide Number Placeholder 8"/>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4178997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FEF3689-4175-4C28-B61D-DAA642472561}" type="datetime1">
              <a:rPr lang="en-US" smtClean="0"/>
              <a:t>5/11/2026</a:t>
            </a:fld>
            <a:endParaRPr lang="en-US"/>
          </a:p>
        </p:txBody>
      </p:sp>
      <p:sp>
        <p:nvSpPr>
          <p:cNvPr id="4" name="Footer Placeholder 3"/>
          <p:cNvSpPr>
            <a:spLocks noGrp="1"/>
          </p:cNvSpPr>
          <p:nvPr>
            <p:ph type="ftr" sz="quarter" idx="11"/>
          </p:nvPr>
        </p:nvSpPr>
        <p:spPr/>
        <p:txBody>
          <a:bodyPr/>
          <a:lstStyle/>
          <a:p>
            <a:r>
              <a:rPr lang="en-US" dirty="0"/>
              <a:t>Last reviewed December 2024</a:t>
            </a:r>
          </a:p>
        </p:txBody>
      </p:sp>
      <p:sp>
        <p:nvSpPr>
          <p:cNvPr id="5" name="Slide Number Placeholder 4"/>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240390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AEC81-B8FB-418D-9FE8-81C38705BFEE}" type="datetime1">
              <a:rPr lang="en-US" smtClean="0"/>
              <a:t>5/11/2026</a:t>
            </a:fld>
            <a:endParaRPr lang="en-US"/>
          </a:p>
        </p:txBody>
      </p:sp>
      <p:sp>
        <p:nvSpPr>
          <p:cNvPr id="3" name="Footer Placeholder 2"/>
          <p:cNvSpPr>
            <a:spLocks noGrp="1"/>
          </p:cNvSpPr>
          <p:nvPr>
            <p:ph type="ftr" sz="quarter" idx="11"/>
          </p:nvPr>
        </p:nvSpPr>
        <p:spPr/>
        <p:txBody>
          <a:bodyPr/>
          <a:lstStyle/>
          <a:p>
            <a:r>
              <a:rPr lang="en-US" dirty="0"/>
              <a:t>Last reviewed December 2024</a:t>
            </a:r>
          </a:p>
        </p:txBody>
      </p:sp>
      <p:sp>
        <p:nvSpPr>
          <p:cNvPr id="4" name="Slide Number Placeholder 3"/>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1837971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6E901F2-EB05-46AE-8825-E6ECC3B5636B}" type="datetime1">
              <a:rPr lang="en-US" smtClean="0"/>
              <a:t>5/11/2026</a:t>
            </a:fld>
            <a:endParaRPr lang="en-US"/>
          </a:p>
        </p:txBody>
      </p:sp>
      <p:sp>
        <p:nvSpPr>
          <p:cNvPr id="6" name="Footer Placeholder 5"/>
          <p:cNvSpPr>
            <a:spLocks noGrp="1"/>
          </p:cNvSpPr>
          <p:nvPr>
            <p:ph type="ftr" sz="quarter" idx="11"/>
          </p:nvPr>
        </p:nvSpPr>
        <p:spPr/>
        <p:txBody>
          <a:bodyPr/>
          <a:lstStyle/>
          <a:p>
            <a:r>
              <a:rPr lang="en-US" dirty="0"/>
              <a:t>Last reviewed December 2024</a:t>
            </a:r>
          </a:p>
        </p:txBody>
      </p:sp>
      <p:sp>
        <p:nvSpPr>
          <p:cNvPr id="7" name="Slide Number Placeholder 6"/>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120565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2EA13E7-88C0-4B20-B0D5-50C27EB3719A}" type="datetime1">
              <a:rPr lang="en-US" smtClean="0"/>
              <a:t>5/11/2026</a:t>
            </a:fld>
            <a:endParaRPr lang="en-US"/>
          </a:p>
        </p:txBody>
      </p:sp>
      <p:sp>
        <p:nvSpPr>
          <p:cNvPr id="6" name="Footer Placeholder 5"/>
          <p:cNvSpPr>
            <a:spLocks noGrp="1"/>
          </p:cNvSpPr>
          <p:nvPr>
            <p:ph type="ftr" sz="quarter" idx="11"/>
          </p:nvPr>
        </p:nvSpPr>
        <p:spPr/>
        <p:txBody>
          <a:bodyPr/>
          <a:lstStyle/>
          <a:p>
            <a:r>
              <a:rPr lang="en-US" dirty="0"/>
              <a:t>Last reviewed December 2024</a:t>
            </a:r>
          </a:p>
        </p:txBody>
      </p:sp>
      <p:sp>
        <p:nvSpPr>
          <p:cNvPr id="7" name="Slide Number Placeholder 6"/>
          <p:cNvSpPr>
            <a:spLocks noGrp="1"/>
          </p:cNvSpPr>
          <p:nvPr>
            <p:ph type="sldNum" sz="quarter" idx="12"/>
          </p:nvPr>
        </p:nvSpPr>
        <p:spPr/>
        <p:txBody>
          <a:bodyPr/>
          <a:lstStyle/>
          <a:p>
            <a:fld id="{197F8ACA-0E0A-184C-A907-6115A9927F71}" type="slidenum">
              <a:rPr lang="en-US" smtClean="0"/>
              <a:pPr/>
              <a:t>‹#›</a:t>
            </a:fld>
            <a:endParaRPr lang="en-US"/>
          </a:p>
        </p:txBody>
      </p:sp>
    </p:spTree>
    <p:extLst>
      <p:ext uri="{BB962C8B-B14F-4D97-AF65-F5344CB8AC3E}">
        <p14:creationId xmlns:p14="http://schemas.microsoft.com/office/powerpoint/2010/main" val="355461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CD07F-23E5-4770-BD3F-EA317BFE250F}" type="datetime1">
              <a:rPr lang="en-US" smtClean="0"/>
              <a:t>5/11/2026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Last reviewed December 2024</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F8ACA-0E0A-184C-A907-6115A9927F71}" type="slidenum">
              <a:rPr lang="en-US" smtClean="0"/>
              <a:pPr/>
              <a:t>‹#›</a:t>
            </a:fld>
            <a:endParaRPr lang="en-US"/>
          </a:p>
        </p:txBody>
      </p:sp>
    </p:spTree>
    <p:extLst>
      <p:ext uri="{BB962C8B-B14F-4D97-AF65-F5344CB8AC3E}">
        <p14:creationId xmlns:p14="http://schemas.microsoft.com/office/powerpoint/2010/main" val="4254369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mailto:senco@stjosb7.bham.sch.uk" TargetMode="Externa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slide" Target="slide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mailto:senco@stjosb7.bham.sch.uk" TargetMode="Externa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slide" Target="slide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Ldparentenquries@birmingham.gov.uk"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senco@stjosb7.bham.sch.uk"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96170" y="4922184"/>
            <a:ext cx="3408218" cy="1546611"/>
          </a:xfrm>
          <a:prstGeom prst="roundRect">
            <a:avLst/>
          </a:prstGeom>
          <a:solidFill>
            <a:schemeClr val="bg1">
              <a:lumMod val="95000"/>
              <a:alpha val="86667"/>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sz="1600" dirty="0">
                <a:solidFill>
                  <a:srgbClr val="000000"/>
                </a:solidFill>
                <a:latin typeface="Century Gothic" panose="020B0502020202020204" pitchFamily="34" charset="0"/>
                <a:cs typeface="Calibri" panose="020F0502020204030204" pitchFamily="34" charset="0"/>
              </a:rPr>
              <a:t>Mrs West is in school on a Tuesday, Wednesday and Thursday and you can contact her on </a:t>
            </a:r>
          </a:p>
          <a:p>
            <a:pPr algn="ctr"/>
            <a:r>
              <a:rPr lang="en-US" sz="1600" dirty="0">
                <a:solidFill>
                  <a:srgbClr val="000000"/>
                </a:solidFill>
                <a:latin typeface="Century Gothic" panose="020B0502020202020204" pitchFamily="34" charset="0"/>
                <a:cs typeface="Calibri" panose="020F0502020204030204" pitchFamily="34" charset="0"/>
              </a:rPr>
              <a:t>0121 464 8140 or by email at </a:t>
            </a:r>
            <a:r>
              <a:rPr lang="en-US" sz="1600" dirty="0">
                <a:solidFill>
                  <a:srgbClr val="000000"/>
                </a:solidFill>
                <a:latin typeface="Century Gothic" panose="020B0502020202020204" pitchFamily="34" charset="0"/>
                <a:cs typeface="Calibri" panose="020F0502020204030204" pitchFamily="34" charset="0"/>
                <a:hlinkClick r:id="rId2"/>
              </a:rPr>
              <a:t>senco@stjosb7.bham.sch.uk</a:t>
            </a:r>
            <a:r>
              <a:rPr lang="en-US" sz="1600" dirty="0">
                <a:solidFill>
                  <a:srgbClr val="000000"/>
                </a:solidFill>
                <a:latin typeface="Century Gothic" panose="020B0502020202020204" pitchFamily="34" charset="0"/>
                <a:cs typeface="Calibri" panose="020F0502020204030204" pitchFamily="34" charset="0"/>
              </a:rPr>
              <a:t> </a:t>
            </a:r>
          </a:p>
        </p:txBody>
      </p:sp>
      <p:sp>
        <p:nvSpPr>
          <p:cNvPr id="8" name="Rectangle 7">
            <a:hlinkClick r:id="rId3" action="ppaction://hlinksldjump"/>
          </p:cNvPr>
          <p:cNvSpPr/>
          <p:nvPr/>
        </p:nvSpPr>
        <p:spPr>
          <a:xfrm>
            <a:off x="0" y="0"/>
            <a:ext cx="3012049" cy="1064088"/>
          </a:xfrm>
          <a:prstGeom prst="rect">
            <a:avLst/>
          </a:prstGeom>
          <a:solidFill>
            <a:schemeClr val="accent5">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Century Gothic" panose="020B0502020202020204" pitchFamily="34" charset="0"/>
                <a:cs typeface="Calibri" panose="020F0502020204030204" pitchFamily="34" charset="0"/>
              </a:rPr>
              <a:t>Open and honest communication</a:t>
            </a:r>
          </a:p>
        </p:txBody>
      </p:sp>
      <p:sp>
        <p:nvSpPr>
          <p:cNvPr id="9" name="Rectangle 8">
            <a:hlinkClick r:id="rId4" action="ppaction://hlinksldjump"/>
          </p:cNvPr>
          <p:cNvSpPr/>
          <p:nvPr/>
        </p:nvSpPr>
        <p:spPr>
          <a:xfrm>
            <a:off x="3012049" y="5880"/>
            <a:ext cx="2957092" cy="1058208"/>
          </a:xfrm>
          <a:prstGeom prst="rect">
            <a:avLst/>
          </a:prstGeom>
          <a:solidFill>
            <a:schemeClr val="accent2">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dirty="0">
                <a:solidFill>
                  <a:schemeClr val="tx1"/>
                </a:solidFill>
                <a:latin typeface="Century Gothic" panose="020B0502020202020204" pitchFamily="34" charset="0"/>
                <a:cs typeface="Calibri" panose="020F0502020204030204" pitchFamily="34" charset="0"/>
              </a:rPr>
              <a:t>Appropriate and effective teaching and learning</a:t>
            </a:r>
          </a:p>
        </p:txBody>
      </p:sp>
      <p:sp>
        <p:nvSpPr>
          <p:cNvPr id="10" name="Rectangle 9"/>
          <p:cNvSpPr/>
          <p:nvPr/>
        </p:nvSpPr>
        <p:spPr>
          <a:xfrm>
            <a:off x="5969141" y="0"/>
            <a:ext cx="3164680" cy="1064088"/>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latin typeface="Century Gothic" panose="020B0502020202020204" pitchFamily="34" charset="0"/>
                <a:cs typeface="Calibri" panose="020F0502020204030204" pitchFamily="34" charset="0"/>
              </a:rPr>
              <a:t>A partnership approach</a:t>
            </a:r>
          </a:p>
        </p:txBody>
      </p:sp>
      <p:sp>
        <p:nvSpPr>
          <p:cNvPr id="11" name="Rounded Rectangle 10"/>
          <p:cNvSpPr/>
          <p:nvPr/>
        </p:nvSpPr>
        <p:spPr>
          <a:xfrm>
            <a:off x="3939760" y="2155989"/>
            <a:ext cx="4876800" cy="3503240"/>
          </a:xfrm>
          <a:prstGeom prst="roundRect">
            <a:avLst/>
          </a:prstGeom>
          <a:solidFill>
            <a:schemeClr val="bg1">
              <a:lumMod val="95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cs typeface="Calibri" panose="020F0502020204030204" pitchFamily="34" charset="0"/>
              </a:rPr>
              <a:t>Hello and welcome to St Joseph’s Catholic Primary School, Special Educational Needs area of our website.</a:t>
            </a:r>
          </a:p>
          <a:p>
            <a:pPr algn="ctr"/>
            <a:endParaRPr lang="en-US" dirty="0">
              <a:solidFill>
                <a:schemeClr val="tx1"/>
              </a:solidFill>
              <a:latin typeface="Century Gothic" panose="020B0502020202020204" pitchFamily="34" charset="0"/>
              <a:cs typeface="Calibri" panose="020F0502020204030204" pitchFamily="34" charset="0"/>
            </a:endParaRPr>
          </a:p>
          <a:p>
            <a:pPr algn="ctr"/>
            <a:r>
              <a:rPr lang="en-US" dirty="0">
                <a:solidFill>
                  <a:schemeClr val="tx1"/>
                </a:solidFill>
                <a:latin typeface="Century Gothic" panose="020B0502020202020204" pitchFamily="34" charset="0"/>
                <a:cs typeface="Calibri" panose="020F0502020204030204" pitchFamily="34" charset="0"/>
              </a:rPr>
              <a:t>My name is </a:t>
            </a:r>
            <a:r>
              <a:rPr lang="en-US" dirty="0" err="1">
                <a:solidFill>
                  <a:schemeClr val="tx1"/>
                </a:solidFill>
                <a:latin typeface="Century Gothic" panose="020B0502020202020204" pitchFamily="34" charset="0"/>
                <a:cs typeface="Calibri" panose="020F0502020204030204" pitchFamily="34" charset="0"/>
              </a:rPr>
              <a:t>Mrs</a:t>
            </a:r>
            <a:r>
              <a:rPr lang="en-US" dirty="0">
                <a:solidFill>
                  <a:schemeClr val="tx1"/>
                </a:solidFill>
                <a:latin typeface="Century Gothic" panose="020B0502020202020204" pitchFamily="34" charset="0"/>
                <a:cs typeface="Calibri" panose="020F0502020204030204" pitchFamily="34" charset="0"/>
              </a:rPr>
              <a:t> West and I am the SENDCO (Special Educational Needs and Disabilities Coordinator).  </a:t>
            </a:r>
          </a:p>
          <a:p>
            <a:pPr algn="ctr"/>
            <a:endParaRPr lang="en-US" sz="1050" dirty="0">
              <a:solidFill>
                <a:schemeClr val="tx1"/>
              </a:solidFill>
              <a:latin typeface="Century Gothic" panose="020B0502020202020204" pitchFamily="34" charset="0"/>
              <a:cs typeface="Calibri" panose="020F0502020204030204" pitchFamily="34" charset="0"/>
            </a:endParaRPr>
          </a:p>
          <a:p>
            <a:pPr algn="ctr"/>
            <a:r>
              <a:rPr lang="en-US" dirty="0">
                <a:solidFill>
                  <a:schemeClr val="tx1"/>
                </a:solidFill>
                <a:latin typeface="Century Gothic" panose="020B0502020202020204" pitchFamily="34" charset="0"/>
                <a:cs typeface="Calibri" panose="020F0502020204030204" pitchFamily="34" charset="0"/>
              </a:rPr>
              <a:t>If you think your child has special educational needs, read on to see what St. Joseph’s can offer you.</a:t>
            </a:r>
          </a:p>
        </p:txBody>
      </p:sp>
      <p:sp>
        <p:nvSpPr>
          <p:cNvPr id="12" name="Rectangle 11"/>
          <p:cNvSpPr/>
          <p:nvPr/>
        </p:nvSpPr>
        <p:spPr>
          <a:xfrm>
            <a:off x="2430" y="1064088"/>
            <a:ext cx="9144000" cy="954107"/>
          </a:xfrm>
          <a:prstGeom prst="rect">
            <a:avLst/>
          </a:prstGeom>
          <a:noFill/>
        </p:spPr>
        <p:txBody>
          <a:bodyPr wrap="square" lIns="91440" tIns="45720" rIns="91440" bIns="45720">
            <a:spAutoFit/>
          </a:bodyPr>
          <a:lstStyle/>
          <a:p>
            <a:pPr algn="ctr"/>
            <a:r>
              <a:rPr lang="en-GB" sz="2400" cap="none" spc="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St </a:t>
            </a:r>
            <a:r>
              <a:rPr lang="en-GB" sz="240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Joseph’s Catholic Primary School</a:t>
            </a:r>
            <a:r>
              <a:rPr lang="en-GB" sz="2400" cap="none" spc="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 </a:t>
            </a:r>
          </a:p>
          <a:p>
            <a:pPr algn="ctr"/>
            <a:r>
              <a:rPr lang="en-GB" sz="3200" cap="none" spc="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Special Educational Needs Offer</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025" y="1201882"/>
            <a:ext cx="601793" cy="74814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767" y="1201882"/>
            <a:ext cx="601793" cy="74814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618" y="2129026"/>
            <a:ext cx="1841782" cy="2762673"/>
          </a:xfrm>
          <a:prstGeom prst="rect">
            <a:avLst/>
          </a:prstGeom>
        </p:spPr>
      </p:pic>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2030034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18"/>
            <a:ext cx="8229600" cy="1203646"/>
          </a:xfr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a:normAutofit/>
          </a:bodyPr>
          <a:lstStyle/>
          <a:p>
            <a:r>
              <a:rPr lang="en-US" sz="3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3" name="Content Placeholder 2"/>
          <p:cNvSpPr>
            <a:spLocks noGrp="1"/>
          </p:cNvSpPr>
          <p:nvPr>
            <p:ph idx="1"/>
          </p:nvPr>
        </p:nvSpPr>
        <p:spPr>
          <a:xfrm>
            <a:off x="457201" y="1553607"/>
            <a:ext cx="8229600" cy="5068866"/>
          </a:xfrm>
        </p:spPr>
        <p:txBody>
          <a:bodyPr>
            <a:normAutofit fontScale="85000" lnSpcReduction="20000"/>
          </a:bodyPr>
          <a:lstStyle/>
          <a:p>
            <a:pPr marL="0" indent="0" algn="just">
              <a:buNone/>
            </a:pPr>
            <a:r>
              <a:rPr lang="en-US" sz="3000" dirty="0">
                <a:latin typeface="Century Gothic" panose="020B0502020202020204" pitchFamily="34" charset="0"/>
                <a:cs typeface="Comic Sans MS"/>
              </a:rPr>
              <a:t>In this section you can find out:</a:t>
            </a:r>
          </a:p>
          <a:p>
            <a:pPr marL="0" indent="0" algn="just">
              <a:buNone/>
            </a:pPr>
            <a:endParaRPr lang="en-US" sz="15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How we train staff to support the needs of your child.</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How we ensure high quality teaching for your child and how we give extra support if your child needs it.</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How we ensure that parents and children with additional needs are fully included in all school activities.</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How we ensure that your child has work pitched at the right level to make good progress.</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What resources does the school offer if my child has significant social and/or communication needs?</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What sorts of learning resources are available for your child.</a:t>
            </a:r>
          </a:p>
          <a:p>
            <a:pPr algn="just"/>
            <a:endParaRPr lang="en-US" sz="1900" dirty="0">
              <a:latin typeface="Century Gothic" panose="020B0502020202020204" pitchFamily="34" charset="0"/>
              <a:cs typeface="Comic Sans MS"/>
            </a:endParaRPr>
          </a:p>
          <a:p>
            <a:pPr algn="just"/>
            <a:r>
              <a:rPr lang="en-US" sz="1900" dirty="0">
                <a:latin typeface="Century Gothic" panose="020B0502020202020204" pitchFamily="34" charset="0"/>
                <a:cs typeface="Comic Sans MS"/>
              </a:rPr>
              <a:t>What support is available if my child needs support with managing behaviour or dealing with social situations?</a:t>
            </a:r>
            <a:endParaRPr lang="en-US" sz="1900" dirty="0">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3383053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781" y="968311"/>
            <a:ext cx="8382001" cy="5109091"/>
          </a:xfrm>
          <a:prstGeom prst="rect">
            <a:avLst/>
          </a:prstGeom>
          <a:noFill/>
        </p:spPr>
        <p:txBody>
          <a:bodyPr wrap="square" rtlCol="0">
            <a:spAutoFit/>
          </a:bodyPr>
          <a:lstStyle/>
          <a:p>
            <a:pPr algn="just"/>
            <a:r>
              <a:rPr lang="en-US" sz="2600" dirty="0">
                <a:latin typeface="Century Gothic" panose="020B0502020202020204" pitchFamily="34" charset="0"/>
                <a:cs typeface="Comic Sans MS"/>
              </a:rPr>
              <a:t>All school staff will receive appropriate training so they have the knowledge and confidence to support children’s needs.</a:t>
            </a:r>
          </a:p>
          <a:p>
            <a:pPr algn="just"/>
            <a:endParaRPr lang="en-US" dirty="0">
              <a:latin typeface="Century Gothic" panose="020B0502020202020204" pitchFamily="34" charset="0"/>
              <a:cs typeface="Comic Sans MS"/>
            </a:endParaRPr>
          </a:p>
          <a:p>
            <a:pPr algn="just"/>
            <a:r>
              <a:rPr lang="en-US" sz="2000" dirty="0">
                <a:latin typeface="Century Gothic" panose="020B0502020202020204" pitchFamily="34" charset="0"/>
                <a:cs typeface="Comic Sans MS"/>
              </a:rPr>
              <a:t>At St Joseph’s we hold a weekly staff meeting. These are used to ensure staff have up-to-date knowledge to teach children of all abilities.  Sometimes training is run by specialists e.g. a classroom strategies session delivered by the Communication and Autism Team. </a:t>
            </a:r>
          </a:p>
          <a:p>
            <a:pPr algn="just"/>
            <a:endParaRPr lang="en-US" sz="2000" dirty="0">
              <a:latin typeface="Century Gothic" panose="020B0502020202020204" pitchFamily="34" charset="0"/>
              <a:cs typeface="Comic Sans MS"/>
            </a:endParaRPr>
          </a:p>
          <a:p>
            <a:pPr algn="just"/>
            <a:r>
              <a:rPr lang="en-US" sz="2000" dirty="0">
                <a:latin typeface="Century Gothic" panose="020B0502020202020204" pitchFamily="34" charset="0"/>
                <a:cs typeface="Comic Sans MS"/>
              </a:rPr>
              <a:t>Or if a specific year group or member of staff requires additional support, bespoke training may be delivered to just them.</a:t>
            </a:r>
          </a:p>
          <a:p>
            <a:pPr algn="just"/>
            <a:endParaRPr lang="en-US" sz="1400" dirty="0">
              <a:latin typeface="Century Gothic" panose="020B0502020202020204" pitchFamily="34" charset="0"/>
              <a:cs typeface="Comic Sans MS"/>
            </a:endParaRPr>
          </a:p>
          <a:p>
            <a:pPr algn="just"/>
            <a:r>
              <a:rPr lang="en-US" sz="2000" dirty="0">
                <a:latin typeface="Century Gothic" panose="020B0502020202020204" pitchFamily="34" charset="0"/>
                <a:cs typeface="Comic Sans MS"/>
              </a:rPr>
              <a:t>Particular support is given to newly qualified, ECT teachers and other members of staff who are new to our school.</a:t>
            </a:r>
          </a:p>
          <a:p>
            <a:pPr algn="just"/>
            <a:endParaRPr lang="en-US" sz="1600" dirty="0">
              <a:latin typeface="Century Gothic" panose="020B0502020202020204" pitchFamily="34" charset="0"/>
              <a:cs typeface="Comic Sans MS"/>
            </a:endParaRPr>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282909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266" y="1478127"/>
            <a:ext cx="8382001" cy="3477875"/>
          </a:xfrm>
          <a:prstGeom prst="rect">
            <a:avLst/>
          </a:prstGeom>
          <a:noFill/>
        </p:spPr>
        <p:txBody>
          <a:bodyPr wrap="square" rtlCol="0">
            <a:spAutoFit/>
          </a:bodyPr>
          <a:lstStyle/>
          <a:p>
            <a:pPr algn="ctr"/>
            <a:r>
              <a:rPr lang="en-US" sz="2000" dirty="0">
                <a:latin typeface="Century Gothic" panose="020B0502020202020204" pitchFamily="34" charset="0"/>
                <a:cs typeface="Comic Sans MS"/>
              </a:rPr>
              <a:t>At our school, we are committed to supporting all children to achieve their full potential through high-quality first teaching. We follow the Ordinarily Available Provision guidance to ensure that teaching, learning environments, and classroom strategies are inclusive and responsive to individual needs. This includes adapting teaching approaches, providing appropriate scaffolding, and using evidence-based strategies to remove barriers to learning. By creating a supportive and inclusive environment, we enable all pupils to access the curriculum effectively, develop independence, and thrive both academically and socially.</a:t>
            </a:r>
          </a:p>
        </p:txBody>
      </p:sp>
      <p:sp>
        <p:nvSpPr>
          <p:cNvPr id="18"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3" name="Footer Placeholder 2"/>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3933325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3565" y="829766"/>
            <a:ext cx="8352317" cy="830997"/>
          </a:xfrm>
          <a:prstGeom prst="rect">
            <a:avLst/>
          </a:prstGeom>
          <a:noFill/>
        </p:spPr>
        <p:txBody>
          <a:bodyPr wrap="square" rtlCol="0">
            <a:spAutoFit/>
          </a:bodyPr>
          <a:lstStyle/>
          <a:p>
            <a:pPr algn="ctr"/>
            <a:r>
              <a:rPr lang="en-US" sz="2400" dirty="0">
                <a:latin typeface="Century Gothic" panose="020B0502020202020204" pitchFamily="34" charset="0"/>
                <a:cs typeface="Comic Sans MS"/>
              </a:rPr>
              <a:t>Here are some comments made by children who have participated in our interventions.</a:t>
            </a:r>
          </a:p>
        </p:txBody>
      </p:sp>
      <p:sp>
        <p:nvSpPr>
          <p:cNvPr id="2" name="Oval Callout 1"/>
          <p:cNvSpPr/>
          <p:nvPr/>
        </p:nvSpPr>
        <p:spPr>
          <a:xfrm>
            <a:off x="4821999" y="1674415"/>
            <a:ext cx="3961783" cy="2158898"/>
          </a:xfrm>
          <a:prstGeom prst="wedgeEllipseCallout">
            <a:avLst>
              <a:gd name="adj1" fmla="val -57033"/>
              <a:gd name="adj2" fmla="val 51733"/>
            </a:avLst>
          </a:prstGeom>
          <a:solidFill>
            <a:srgbClr val="98FE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XCCW Joined 5a" panose="03050602040000000000" pitchFamily="66" charset="0"/>
                <a:cs typeface="Comic Sans MS"/>
              </a:rPr>
              <a:t>Miss Dalziel does </a:t>
            </a:r>
            <a:r>
              <a:rPr lang="en-US" dirty="0" err="1">
                <a:solidFill>
                  <a:srgbClr val="000000"/>
                </a:solidFill>
                <a:latin typeface="XCCW Joined 5a" panose="03050602040000000000" pitchFamily="66" charset="0"/>
                <a:cs typeface="Comic Sans MS"/>
              </a:rPr>
              <a:t>welcomm</a:t>
            </a:r>
            <a:r>
              <a:rPr lang="en-US" dirty="0">
                <a:solidFill>
                  <a:srgbClr val="000000"/>
                </a:solidFill>
                <a:latin typeface="XCCW Joined 5a" panose="03050602040000000000" pitchFamily="66" charset="0"/>
                <a:cs typeface="Comic Sans MS"/>
              </a:rPr>
              <a:t> with me it is really fun.</a:t>
            </a:r>
          </a:p>
        </p:txBody>
      </p:sp>
      <p:sp>
        <p:nvSpPr>
          <p:cNvPr id="6" name="Rounded Rectangular Callout 5"/>
          <p:cNvSpPr/>
          <p:nvPr/>
        </p:nvSpPr>
        <p:spPr>
          <a:xfrm>
            <a:off x="401782" y="1941585"/>
            <a:ext cx="3283527" cy="2246656"/>
          </a:xfrm>
          <a:prstGeom prst="wedgeRoundRectCallout">
            <a:avLst>
              <a:gd name="adj1" fmla="val 77713"/>
              <a:gd name="adj2" fmla="val 17544"/>
              <a:gd name="adj3" fmla="val 16667"/>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XCCW Joined 5a" panose="03050602040000000000" pitchFamily="66" charset="0"/>
                <a:cs typeface="Lucida Calligraphy"/>
              </a:rPr>
              <a:t>Miss Crane helped me with my phonics. She makes it fun and I understand it better.</a:t>
            </a:r>
          </a:p>
        </p:txBody>
      </p:sp>
      <p:sp>
        <p:nvSpPr>
          <p:cNvPr id="14" name="Rounded Rectangular Callout 13"/>
          <p:cNvSpPr/>
          <p:nvPr/>
        </p:nvSpPr>
        <p:spPr>
          <a:xfrm>
            <a:off x="2518831" y="4469063"/>
            <a:ext cx="3940081" cy="2214096"/>
          </a:xfrm>
          <a:prstGeom prst="wedgeRoundRectCallout">
            <a:avLst>
              <a:gd name="adj1" fmla="val 9670"/>
              <a:gd name="adj2" fmla="val -75203"/>
              <a:gd name="adj3" fmla="val 16667"/>
            </a:avLst>
          </a:prstGeom>
          <a:solidFill>
            <a:srgbClr val="D3AB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XCCW Joined 5a" panose="03050602040000000000" pitchFamily="66" charset="0"/>
                <a:cs typeface="Bookman Old Style"/>
              </a:rPr>
              <a:t>Mrs Bailey helps me with my phonics. I can read quicker in lessons no and understand it too.</a:t>
            </a:r>
          </a:p>
        </p:txBody>
      </p:sp>
      <p:sp>
        <p:nvSpPr>
          <p:cNvPr id="9"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3" name="Footer Placeholder 2"/>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3053012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6" y="966805"/>
            <a:ext cx="8382000" cy="5986254"/>
          </a:xfrm>
          <a:prstGeom prst="rect">
            <a:avLst/>
          </a:prstGeom>
          <a:noFill/>
        </p:spPr>
        <p:txBody>
          <a:bodyPr wrap="square" rtlCol="0">
            <a:spAutoFit/>
          </a:bodyPr>
          <a:lstStyle/>
          <a:p>
            <a:pPr algn="just"/>
            <a:r>
              <a:rPr lang="en-US" sz="2000" dirty="0">
                <a:latin typeface="Century Gothic" panose="020B0502020202020204" pitchFamily="34" charset="0"/>
                <a:cs typeface="Comic Sans MS"/>
              </a:rPr>
              <a:t>Teaching and support staff will be able to accurately assess the level children are working at and adapt the curriculum appropriately.</a:t>
            </a:r>
          </a:p>
          <a:p>
            <a:pPr algn="just"/>
            <a:endParaRPr lang="en-US" sz="16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We use a range of criteria and evidence to help us identify the level children are working at.  This might include:</a:t>
            </a:r>
          </a:p>
          <a:p>
            <a:pPr algn="just"/>
            <a:endParaRPr lang="en-US" sz="8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Checking the words children can read and spell independently</a:t>
            </a: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Moderating writing together</a:t>
            </a: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Making observations, particularly regarding speaking and listening and </a:t>
            </a:r>
            <a:r>
              <a:rPr lang="en-US" sz="1500" dirty="0" err="1">
                <a:latin typeface="Century Gothic" panose="020B0502020202020204" pitchFamily="34" charset="0"/>
                <a:cs typeface="Comic Sans MS"/>
              </a:rPr>
              <a:t>Maths</a:t>
            </a:r>
            <a:endParaRPr lang="en-US" sz="1500" dirty="0">
              <a:latin typeface="Century Gothic" panose="020B0502020202020204" pitchFamily="34" charset="0"/>
              <a:cs typeface="Comic Sans MS"/>
            </a:endParaRP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Use of tests, where appropriate</a:t>
            </a:r>
          </a:p>
          <a:p>
            <a:pPr algn="just"/>
            <a:endParaRPr lang="en-US" sz="900" dirty="0">
              <a:latin typeface="Century Gothic" panose="020B0502020202020204" pitchFamily="34" charset="0"/>
              <a:cs typeface="Comic Sans MS"/>
            </a:endParaRPr>
          </a:p>
          <a:p>
            <a:pPr algn="just"/>
            <a:endParaRPr lang="en-US" sz="9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This helps teachers to plan work for all children to make progress.  The work and support will be different for different groups of children.  </a:t>
            </a:r>
          </a:p>
          <a:p>
            <a:pPr algn="just"/>
            <a:endParaRPr lang="en-US" sz="16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We use the following to support </a:t>
            </a:r>
          </a:p>
          <a:p>
            <a:pPr algn="just"/>
            <a:r>
              <a:rPr lang="en-US" sz="1600" dirty="0">
                <a:latin typeface="Century Gothic" panose="020B0502020202020204" pitchFamily="34" charset="0"/>
                <a:cs typeface="Comic Sans MS"/>
              </a:rPr>
              <a:t>children with additional needs to </a:t>
            </a:r>
          </a:p>
          <a:p>
            <a:pPr algn="just"/>
            <a:r>
              <a:rPr lang="en-US" sz="1600" dirty="0">
                <a:latin typeface="Century Gothic" panose="020B0502020202020204" pitchFamily="34" charset="0"/>
                <a:cs typeface="Comic Sans MS"/>
              </a:rPr>
              <a:t>become independent learners</a:t>
            </a:r>
          </a:p>
          <a:p>
            <a:pPr algn="just"/>
            <a:endParaRPr lang="en-US" sz="9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Interventions</a:t>
            </a: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One to one or group support</a:t>
            </a: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Support of the Toolkits</a:t>
            </a:r>
          </a:p>
          <a:p>
            <a:pPr marL="285750" indent="-285750" algn="just">
              <a:buFont typeface="Arial"/>
              <a:buChar char="•"/>
            </a:pPr>
            <a:endParaRPr lang="en-US" sz="400" dirty="0">
              <a:latin typeface="Century Gothic" panose="020B0502020202020204" pitchFamily="34" charset="0"/>
              <a:cs typeface="Comic Sans MS"/>
            </a:endParaRPr>
          </a:p>
          <a:p>
            <a:pPr marL="285750" indent="-285750" algn="just">
              <a:buFont typeface="Arial"/>
              <a:buChar char="•"/>
            </a:pPr>
            <a:r>
              <a:rPr lang="en-US" sz="1500" dirty="0">
                <a:latin typeface="Century Gothic" panose="020B0502020202020204" pitchFamily="34" charset="0"/>
                <a:cs typeface="Comic Sans MS"/>
              </a:rPr>
              <a:t>Adapted tasks and resources</a:t>
            </a:r>
          </a:p>
        </p:txBody>
      </p:sp>
      <p:sp>
        <p:nvSpPr>
          <p:cNvPr id="2" name="Explosion 1 1"/>
          <p:cNvSpPr/>
          <p:nvPr/>
        </p:nvSpPr>
        <p:spPr>
          <a:xfrm rot="369880">
            <a:off x="5171126" y="4344626"/>
            <a:ext cx="4242471" cy="2690291"/>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2137 w 21600"/>
              <a:gd name="connsiteY21" fmla="*/ 3643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3996 w 21600"/>
              <a:gd name="connsiteY20" fmla="*/ 6840 h 21600"/>
              <a:gd name="connsiteX21" fmla="*/ 2137 w 21600"/>
              <a:gd name="connsiteY21" fmla="*/ 3643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3996 w 21600"/>
              <a:gd name="connsiteY20" fmla="*/ 6840 h 21600"/>
              <a:gd name="connsiteX21" fmla="*/ 2137 w 21600"/>
              <a:gd name="connsiteY21" fmla="*/ 3643 h 21600"/>
              <a:gd name="connsiteX22" fmla="*/ 6973 w 21600"/>
              <a:gd name="connsiteY22" fmla="*/ 5041 h 21600"/>
              <a:gd name="connsiteX23" fmla="*/ 8352 w 21600"/>
              <a:gd name="connsiteY23" fmla="*/ 2295 h 21600"/>
              <a:gd name="connsiteX24" fmla="*/ 10800 w 21600"/>
              <a:gd name="connsiteY24" fmla="*/ 58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00" h="21600">
                <a:moveTo>
                  <a:pt x="10800" y="5800"/>
                </a:moveTo>
                <a:lnTo>
                  <a:pt x="14522" y="0"/>
                </a:lnTo>
                <a:cubicBezTo>
                  <a:pt x="14400" y="1775"/>
                  <a:pt x="14277" y="3550"/>
                  <a:pt x="14155" y="5325"/>
                </a:cubicBez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cubicBezTo>
                  <a:pt x="8228" y="19609"/>
                  <a:pt x="7972" y="17618"/>
                  <a:pt x="7715" y="15627"/>
                </a:cubicBezTo>
                <a:lnTo>
                  <a:pt x="4762" y="17617"/>
                </a:lnTo>
                <a:lnTo>
                  <a:pt x="5667" y="13937"/>
                </a:lnTo>
                <a:lnTo>
                  <a:pt x="135" y="14587"/>
                </a:lnTo>
                <a:lnTo>
                  <a:pt x="3722" y="11775"/>
                </a:lnTo>
                <a:lnTo>
                  <a:pt x="0" y="8615"/>
                </a:lnTo>
                <a:lnTo>
                  <a:pt x="3996" y="6840"/>
                </a:lnTo>
                <a:lnTo>
                  <a:pt x="2137" y="3643"/>
                </a:lnTo>
                <a:lnTo>
                  <a:pt x="6973" y="5041"/>
                </a:lnTo>
                <a:lnTo>
                  <a:pt x="8352" y="2295"/>
                </a:lnTo>
                <a:lnTo>
                  <a:pt x="10800" y="5800"/>
                </a:lnTo>
                <a:close/>
              </a:path>
            </a:pathLst>
          </a:cu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latin typeface="Century Gothic" panose="020B0502020202020204" pitchFamily="34" charset="0"/>
              <a:cs typeface="Comic Sans MS"/>
            </a:endParaRPr>
          </a:p>
        </p:txBody>
      </p:sp>
      <p:sp>
        <p:nvSpPr>
          <p:cNvPr id="3" name="TextBox 2"/>
          <p:cNvSpPr txBox="1"/>
          <p:nvPr/>
        </p:nvSpPr>
        <p:spPr>
          <a:xfrm rot="530601">
            <a:off x="5789496" y="4977758"/>
            <a:ext cx="2907649" cy="1138773"/>
          </a:xfrm>
          <a:prstGeom prst="rect">
            <a:avLst/>
          </a:prstGeom>
          <a:noFill/>
        </p:spPr>
        <p:txBody>
          <a:bodyPr wrap="square" rtlCol="0">
            <a:spAutoFit/>
          </a:bodyPr>
          <a:lstStyle/>
          <a:p>
            <a:pPr algn="ctr"/>
            <a:r>
              <a:rPr lang="en-US" sz="1700" dirty="0">
                <a:latin typeface="Century Gothic" panose="020B0502020202020204" pitchFamily="34" charset="0"/>
                <a:cs typeface="Comic Sans MS"/>
              </a:rPr>
              <a:t>Children’s work is regularly looked at by the SENDCO and the Senior Leadership team</a:t>
            </a:r>
            <a:endParaRPr lang="en-GB" sz="1700" dirty="0"/>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4" name="Footer Placeholder 3"/>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2983556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6" y="829766"/>
            <a:ext cx="8382000" cy="5601533"/>
          </a:xfrm>
          <a:prstGeom prst="rect">
            <a:avLst/>
          </a:prstGeom>
          <a:noFill/>
        </p:spPr>
        <p:txBody>
          <a:bodyPr wrap="square" rtlCol="0">
            <a:spAutoFit/>
          </a:bodyPr>
          <a:lstStyle/>
          <a:p>
            <a:pPr algn="just"/>
            <a:r>
              <a:rPr lang="en-US" sz="2200" dirty="0">
                <a:latin typeface="Century Gothic" panose="020B0502020202020204" pitchFamily="34" charset="0"/>
                <a:cs typeface="Comic Sans MS"/>
              </a:rPr>
              <a:t>A range of resources will be available in all learning areas to support learning for children operating at different levels.</a:t>
            </a:r>
            <a:r>
              <a:rPr lang="en-US" sz="2400" dirty="0">
                <a:latin typeface="Century Gothic" panose="020B0502020202020204" pitchFamily="34" charset="0"/>
                <a:cs typeface="Comic Sans MS"/>
              </a:rPr>
              <a:t> These are identified on children’s Individual Target Plans (ITPs).</a:t>
            </a:r>
            <a:endParaRPr lang="en-US" sz="1600" dirty="0">
              <a:latin typeface="Century Gothic" panose="020B0502020202020204" pitchFamily="34" charset="0"/>
              <a:cs typeface="Comic Sans MS"/>
            </a:endParaRPr>
          </a:p>
          <a:p>
            <a:pPr marL="285750" indent="-285750" algn="just">
              <a:buFont typeface="Arial"/>
              <a:buChar char="•"/>
            </a:pPr>
            <a:endParaRPr lang="en-US"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Our </a:t>
            </a:r>
            <a:r>
              <a:rPr lang="en-US" b="1" dirty="0">
                <a:latin typeface="Century Gothic" panose="020B0502020202020204" pitchFamily="34" charset="0"/>
                <a:cs typeface="Comic Sans MS"/>
              </a:rPr>
              <a:t>reading books</a:t>
            </a:r>
            <a:r>
              <a:rPr lang="en-US" dirty="0">
                <a:latin typeface="Century Gothic" panose="020B0502020202020204" pitchFamily="34" charset="0"/>
                <a:cs typeface="Comic Sans MS"/>
              </a:rPr>
              <a:t>, in class and to take home, are </a:t>
            </a:r>
            <a:r>
              <a:rPr lang="en-US" b="1" dirty="0">
                <a:latin typeface="Century Gothic" panose="020B0502020202020204" pitchFamily="34" charset="0"/>
                <a:cs typeface="Comic Sans MS"/>
              </a:rPr>
              <a:t>book banded </a:t>
            </a:r>
            <a:r>
              <a:rPr lang="en-US" dirty="0">
                <a:latin typeface="Century Gothic" panose="020B0502020202020204" pitchFamily="34" charset="0"/>
                <a:cs typeface="Comic Sans MS"/>
              </a:rPr>
              <a:t>so that they are at the right level for your child to make progress.</a:t>
            </a:r>
          </a:p>
          <a:p>
            <a:pPr marL="285750" indent="-285750" algn="just">
              <a:buFont typeface="Arial"/>
              <a:buChar char="•"/>
            </a:pPr>
            <a:endParaRPr lang="en-US" sz="600"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We have a range of </a:t>
            </a:r>
            <a:r>
              <a:rPr lang="en-US" b="1" dirty="0">
                <a:latin typeface="Century Gothic" panose="020B0502020202020204" pitchFamily="34" charset="0"/>
                <a:cs typeface="Comic Sans MS"/>
              </a:rPr>
              <a:t>assistive technology </a:t>
            </a:r>
            <a:r>
              <a:rPr lang="en-US" dirty="0">
                <a:latin typeface="Century Gothic" panose="020B0502020202020204" pitchFamily="34" charset="0"/>
                <a:cs typeface="Comic Sans MS"/>
              </a:rPr>
              <a:t>including laptops, iPads, kindles and recording equipment to support children recording their work in different ways across the school environment.</a:t>
            </a:r>
          </a:p>
          <a:p>
            <a:pPr marL="285750" indent="-285750" algn="just">
              <a:buFont typeface="Arial"/>
              <a:buChar char="•"/>
            </a:pPr>
            <a:endParaRPr lang="en-US" sz="600" dirty="0">
              <a:latin typeface="Century Gothic" panose="020B0502020202020204" pitchFamily="34" charset="0"/>
              <a:cs typeface="Comic Sans MS"/>
            </a:endParaRPr>
          </a:p>
          <a:p>
            <a:pPr marL="285750" indent="-285750" algn="just">
              <a:buFont typeface="Arial"/>
              <a:buChar char="•"/>
            </a:pPr>
            <a:r>
              <a:rPr lang="en-US" b="1" dirty="0">
                <a:latin typeface="Century Gothic" panose="020B0502020202020204" pitchFamily="34" charset="0"/>
                <a:cs typeface="Comic Sans MS"/>
              </a:rPr>
              <a:t>Positions of tables and chairs </a:t>
            </a:r>
            <a:r>
              <a:rPr lang="en-US" dirty="0">
                <a:latin typeface="Century Gothic" panose="020B0502020202020204" pitchFamily="34" charset="0"/>
                <a:cs typeface="Comic Sans MS"/>
              </a:rPr>
              <a:t>are always considered for children with physical,  hearing or sight impairment.</a:t>
            </a:r>
          </a:p>
          <a:p>
            <a:pPr marL="285750" indent="-285750" algn="just">
              <a:buFont typeface="Arial"/>
              <a:buChar char="•"/>
            </a:pPr>
            <a:endParaRPr lang="en-US" sz="600"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Reading materials are enlarged for children with sight impairment.</a:t>
            </a:r>
          </a:p>
          <a:p>
            <a:pPr marL="285750" indent="-285750" algn="just">
              <a:buFont typeface="Arial"/>
              <a:buChar char="•"/>
            </a:pPr>
            <a:endParaRPr lang="en-US" sz="600"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Our </a:t>
            </a:r>
            <a:r>
              <a:rPr lang="en-US" b="1" dirty="0">
                <a:latin typeface="Century Gothic" panose="020B0502020202020204" pitchFamily="34" charset="0"/>
                <a:cs typeface="Comic Sans MS"/>
              </a:rPr>
              <a:t>working walls </a:t>
            </a:r>
            <a:r>
              <a:rPr lang="en-US" dirty="0">
                <a:latin typeface="Century Gothic" panose="020B0502020202020204" pitchFamily="34" charset="0"/>
                <a:cs typeface="Comic Sans MS"/>
              </a:rPr>
              <a:t>have examples of teacher models to support independent learning.</a:t>
            </a:r>
          </a:p>
          <a:p>
            <a:pPr marL="285750" indent="-285750" algn="just">
              <a:buFont typeface="Arial"/>
              <a:buChar char="•"/>
            </a:pPr>
            <a:endParaRPr lang="en-US" sz="600"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Children are encouraged to </a:t>
            </a:r>
            <a:r>
              <a:rPr lang="en-US" b="1" dirty="0">
                <a:latin typeface="Century Gothic" panose="020B0502020202020204" pitchFamily="34" charset="0"/>
                <a:cs typeface="Comic Sans MS"/>
              </a:rPr>
              <a:t>talk with partners </a:t>
            </a:r>
            <a:r>
              <a:rPr lang="en-US" dirty="0">
                <a:latin typeface="Century Gothic" panose="020B0502020202020204" pitchFamily="34" charset="0"/>
                <a:cs typeface="Comic Sans MS"/>
              </a:rPr>
              <a:t>or in small groups to develop their ideas, reason and articulate before recording them.</a:t>
            </a:r>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4114196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6" y="977961"/>
            <a:ext cx="8382001" cy="5632311"/>
          </a:xfrm>
          <a:prstGeom prst="rect">
            <a:avLst/>
          </a:prstGeom>
          <a:noFill/>
        </p:spPr>
        <p:txBody>
          <a:bodyPr wrap="square" rtlCol="0">
            <a:spAutoFit/>
          </a:bodyPr>
          <a:lstStyle/>
          <a:p>
            <a:pPr algn="just"/>
            <a:r>
              <a:rPr lang="en-US" sz="2400" dirty="0">
                <a:latin typeface="Century Gothic" panose="020B0502020202020204" pitchFamily="34" charset="0"/>
                <a:cs typeface="Comic Sans MS"/>
              </a:rPr>
              <a:t>Where necessary, resources will be available to support the learning of children who have significant social and/or communication needs.</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Our </a:t>
            </a:r>
            <a:r>
              <a:rPr lang="en-US" b="1" dirty="0">
                <a:latin typeface="Century Gothic" panose="020B0502020202020204" pitchFamily="34" charset="0"/>
                <a:cs typeface="Comic Sans MS"/>
              </a:rPr>
              <a:t>Provision Plans, Individual Target Plans, Individual Behaviour Plans and Pupil Profiles </a:t>
            </a:r>
            <a:r>
              <a:rPr lang="en-US" dirty="0">
                <a:latin typeface="Century Gothic" panose="020B0502020202020204" pitchFamily="34" charset="0"/>
                <a:cs typeface="Comic Sans MS"/>
              </a:rPr>
              <a:t>identify the types of need a child may have.  For example, Communication and Interaction or Cognition and Learning.</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use visual timetables in all classrooms, so that children understand the structure of the school day.  This supports children who have difficulties with changes in routine.</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work with the Communication and Autism Team.  Members of the team visit to observe, assess and offer advice on ways to support children with a diagnosis of Autism, or children who are on the pathway to diagnosis..</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can provide individual workstations for a pupil whose needs require them.</a:t>
            </a:r>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3500572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6" y="996021"/>
            <a:ext cx="8381999" cy="2554545"/>
          </a:xfrm>
          <a:prstGeom prst="rect">
            <a:avLst/>
          </a:prstGeom>
          <a:noFill/>
        </p:spPr>
        <p:txBody>
          <a:bodyPr wrap="square" rtlCol="0">
            <a:spAutoFit/>
          </a:bodyPr>
          <a:lstStyle/>
          <a:p>
            <a:pPr algn="just"/>
            <a:r>
              <a:rPr lang="en-US" sz="2000" dirty="0">
                <a:latin typeface="Century Gothic" panose="020B0502020202020204" pitchFamily="34" charset="0"/>
                <a:cs typeface="Comic Sans MS"/>
              </a:rPr>
              <a:t>The school will provide support for children if they need support with managing their own behaviour and/or to build up skills and confidence in dealing with social situations.</a:t>
            </a:r>
          </a:p>
          <a:p>
            <a:pPr algn="just"/>
            <a:endParaRPr lang="en-US" sz="1400" b="1"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work with our </a:t>
            </a:r>
            <a:r>
              <a:rPr lang="en-US" b="1" dirty="0">
                <a:latin typeface="Century Gothic" panose="020B0502020202020204" pitchFamily="34" charset="0"/>
                <a:cs typeface="Comic Sans MS"/>
              </a:rPr>
              <a:t>Educational Psychologist </a:t>
            </a:r>
            <a:r>
              <a:rPr lang="en-US" dirty="0">
                <a:latin typeface="Century Gothic" panose="020B0502020202020204" pitchFamily="34" charset="0"/>
                <a:cs typeface="Comic Sans MS"/>
              </a:rPr>
              <a:t>who can provide </a:t>
            </a:r>
            <a:r>
              <a:rPr lang="en-US" b="1" dirty="0">
                <a:latin typeface="Century Gothic" panose="020B0502020202020204" pitchFamily="34" charset="0"/>
                <a:cs typeface="Comic Sans MS"/>
              </a:rPr>
              <a:t>support for pupils who have difficulty in managing their behaviour.</a:t>
            </a:r>
          </a:p>
          <a:p>
            <a:pPr algn="just"/>
            <a:endParaRPr lang="en-US" sz="1400" b="1"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run social skills groups and nurture groups across the school to support children who can find social situations difficult.</a:t>
            </a:r>
          </a:p>
        </p:txBody>
      </p:sp>
      <p:sp>
        <p:nvSpPr>
          <p:cNvPr id="3" name="TextBox 2"/>
          <p:cNvSpPr txBox="1"/>
          <p:nvPr/>
        </p:nvSpPr>
        <p:spPr>
          <a:xfrm>
            <a:off x="385396" y="3889121"/>
            <a:ext cx="6216120" cy="2523768"/>
          </a:xfrm>
          <a:prstGeom prst="rect">
            <a:avLst/>
          </a:prstGeom>
          <a:noFill/>
        </p:spPr>
        <p:txBody>
          <a:bodyPr wrap="square" rtlCol="0">
            <a:spAutoFit/>
          </a:bodyPr>
          <a:lstStyle/>
          <a:p>
            <a:pPr algn="just"/>
            <a:r>
              <a:rPr lang="en-US" dirty="0">
                <a:latin typeface="Century Gothic" panose="020B0502020202020204" pitchFamily="34" charset="0"/>
                <a:cs typeface="Comic Sans MS"/>
              </a:rPr>
              <a:t>We have a set of sanctions and rewards, as set out in our Behaviour Policy to encourage children to make the right choices.  This is consistent across the school.  Our Behaviour Policy is available on our ‘Policies’ page under the ‘Parents Information’ section.</a:t>
            </a:r>
            <a:endParaRPr lang="en-US" sz="1700" b="1" dirty="0">
              <a:latin typeface="Century Gothic" panose="020B0502020202020204" pitchFamily="34" charset="0"/>
              <a:cs typeface="Comic Sans MS"/>
            </a:endParaRPr>
          </a:p>
          <a:p>
            <a:pPr algn="just"/>
            <a:endParaRPr lang="en-US" sz="1400" b="1"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Mrs </a:t>
            </a:r>
            <a:r>
              <a:rPr lang="en-US" dirty="0" err="1">
                <a:latin typeface="Century Gothic" panose="020B0502020202020204" pitchFamily="34" charset="0"/>
                <a:cs typeface="Comic Sans MS"/>
              </a:rPr>
              <a:t>Gowen</a:t>
            </a:r>
            <a:r>
              <a:rPr lang="en-US" dirty="0">
                <a:latin typeface="Century Gothic" panose="020B0502020202020204" pitchFamily="34" charset="0"/>
                <a:cs typeface="Comic Sans MS"/>
              </a:rPr>
              <a:t> is our Pastoral Lead.  She works with pupils and families to support their social, emotional, mental health and well-being.</a:t>
            </a:r>
            <a:endParaRPr lang="en-GB" dirty="0"/>
          </a:p>
        </p:txBody>
      </p:sp>
      <p:sp>
        <p:nvSpPr>
          <p:cNvPr id="7" name="TextBox 6"/>
          <p:cNvSpPr txBox="1"/>
          <p:nvPr/>
        </p:nvSpPr>
        <p:spPr>
          <a:xfrm>
            <a:off x="6703128" y="5969794"/>
            <a:ext cx="1962655" cy="584775"/>
          </a:xfrm>
          <a:prstGeom prst="rect">
            <a:avLst/>
          </a:prstGeom>
          <a:noFill/>
          <a:ln>
            <a:solidFill>
              <a:schemeClr val="tx1"/>
            </a:solidFill>
          </a:ln>
        </p:spPr>
        <p:txBody>
          <a:bodyPr wrap="square" rtlCol="0">
            <a:spAutoFit/>
          </a:bodyPr>
          <a:lstStyle/>
          <a:p>
            <a:pPr algn="ctr"/>
            <a:r>
              <a:rPr lang="en-GB" dirty="0"/>
              <a:t>Mrs </a:t>
            </a:r>
            <a:r>
              <a:rPr lang="en-GB" dirty="0" err="1"/>
              <a:t>Gowen</a:t>
            </a:r>
            <a:endParaRPr lang="en-GB" dirty="0"/>
          </a:p>
          <a:p>
            <a:pPr algn="ctr"/>
            <a:r>
              <a:rPr lang="en-GB" sz="1400" dirty="0"/>
              <a:t>Pastoral Lead</a:t>
            </a:r>
          </a:p>
        </p:txBody>
      </p:sp>
      <p:sp>
        <p:nvSpPr>
          <p:cNvPr id="8"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402" y="3517006"/>
            <a:ext cx="1817417" cy="2423223"/>
          </a:xfrm>
          <a:prstGeom prst="rect">
            <a:avLst/>
          </a:prstGeom>
        </p:spPr>
      </p:pic>
      <p:sp>
        <p:nvSpPr>
          <p:cNvPr id="6" name="Footer Placeholder 5"/>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340732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5" y="917912"/>
            <a:ext cx="8382001" cy="5770811"/>
          </a:xfrm>
          <a:prstGeom prst="rect">
            <a:avLst/>
          </a:prstGeom>
          <a:noFill/>
        </p:spPr>
        <p:txBody>
          <a:bodyPr wrap="square" rtlCol="0">
            <a:spAutoFit/>
          </a:bodyPr>
          <a:lstStyle/>
          <a:p>
            <a:pPr algn="ctr"/>
            <a:r>
              <a:rPr lang="en-US" dirty="0">
                <a:latin typeface="Century Gothic" panose="020B0502020202020204" pitchFamily="34" charset="0"/>
                <a:cs typeface="Comic Sans MS"/>
              </a:rPr>
              <a:t>The school will try to make sure that children with additional needs and their families are able to take part fully in school trips and social events.</a:t>
            </a:r>
          </a:p>
          <a:p>
            <a:pPr algn="just"/>
            <a:endParaRPr lang="en-US" sz="1600" dirty="0">
              <a:latin typeface="Century Gothic" panose="020B0502020202020204" pitchFamily="34" charset="0"/>
              <a:cs typeface="Comic Sans MS"/>
            </a:endParaRPr>
          </a:p>
          <a:p>
            <a:pPr algn="ctr"/>
            <a:r>
              <a:rPr lang="en-US" sz="1600" dirty="0">
                <a:latin typeface="Century Gothic" panose="020B0502020202020204" pitchFamily="34" charset="0"/>
                <a:cs typeface="Comic Sans MS"/>
              </a:rPr>
              <a:t>Our school mission statement is </a:t>
            </a:r>
          </a:p>
          <a:p>
            <a:pPr algn="ctr"/>
            <a:endParaRPr lang="en-US" sz="500" dirty="0">
              <a:latin typeface="Century Gothic" panose="020B0502020202020204" pitchFamily="34" charset="0"/>
              <a:cs typeface="Comic Sans MS"/>
            </a:endParaRPr>
          </a:p>
          <a:p>
            <a:pPr algn="ctr"/>
            <a:r>
              <a:rPr lang="en-US" sz="1600" i="1" dirty="0">
                <a:latin typeface="Century Gothic" panose="020B0502020202020204" pitchFamily="34" charset="0"/>
                <a:cs typeface="Comic Sans MS"/>
              </a:rPr>
              <a:t>“Jesus light our way on our faith journey. Be our guide, our joy and our hope as we learn, live, love and pray together.”  </a:t>
            </a:r>
          </a:p>
          <a:p>
            <a:pPr algn="just"/>
            <a:endParaRPr lang="en-US" sz="800" i="1"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This statement underpins our ethos of inclusion at St Joseph’s School.</a:t>
            </a:r>
          </a:p>
          <a:p>
            <a:pPr algn="just"/>
            <a:endParaRPr lang="en-US" sz="16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The school curriculum includes </a:t>
            </a:r>
            <a:r>
              <a:rPr lang="en-US" sz="1600" b="1" dirty="0">
                <a:latin typeface="Century Gothic" panose="020B0502020202020204" pitchFamily="34" charset="0"/>
                <a:cs typeface="Comic Sans MS"/>
              </a:rPr>
              <a:t>trips out to enrich the experiences children have</a:t>
            </a:r>
            <a:r>
              <a:rPr lang="en-US" sz="1600" dirty="0">
                <a:latin typeface="Century Gothic" panose="020B0502020202020204" pitchFamily="34" charset="0"/>
                <a:cs typeface="Comic Sans MS"/>
              </a:rPr>
              <a:t>. Children with additional needs are often in this group.  Our </a:t>
            </a:r>
            <a:r>
              <a:rPr lang="en-US" sz="1600" b="1" dirty="0">
                <a:latin typeface="Century Gothic" panose="020B0502020202020204" pitchFamily="34" charset="0"/>
                <a:cs typeface="Comic Sans MS"/>
              </a:rPr>
              <a:t>risk assessments are inclusive of SEND children </a:t>
            </a:r>
            <a:r>
              <a:rPr lang="en-US" sz="1600" dirty="0">
                <a:latin typeface="Century Gothic" panose="020B0502020202020204" pitchFamily="34" charset="0"/>
                <a:cs typeface="Comic Sans MS"/>
              </a:rPr>
              <a:t>and one to one adult support is provided, should this be required. Parents are consulted regarding specific needs, including those children with medical needs, so that all children have a safe and enjoyable experience.  </a:t>
            </a:r>
          </a:p>
          <a:p>
            <a:pPr algn="just"/>
            <a:endParaRPr lang="en-US" sz="1600" dirty="0">
              <a:latin typeface="Century Gothic" panose="020B0502020202020204" pitchFamily="34" charset="0"/>
              <a:cs typeface="Comic Sans MS"/>
            </a:endParaRPr>
          </a:p>
          <a:p>
            <a:pPr algn="just"/>
            <a:r>
              <a:rPr lang="en-US" sz="1600" b="1" dirty="0">
                <a:latin typeface="Century Gothic" panose="020B0502020202020204" pitchFamily="34" charset="0"/>
                <a:cs typeface="Comic Sans MS"/>
              </a:rPr>
              <a:t>All</a:t>
            </a:r>
            <a:r>
              <a:rPr lang="en-US" sz="1600" dirty="0">
                <a:latin typeface="Century Gothic" panose="020B0502020202020204" pitchFamily="34" charset="0"/>
                <a:cs typeface="Comic Sans MS"/>
              </a:rPr>
              <a:t> children participate in performances, such as musical performances. When we have outside theatre companies in to perform, the additional needs of pupils are considered.  </a:t>
            </a:r>
            <a:r>
              <a:rPr lang="en-US" sz="1600" b="1" dirty="0">
                <a:latin typeface="Century Gothic" panose="020B0502020202020204" pitchFamily="34" charset="0"/>
                <a:cs typeface="Comic Sans MS"/>
              </a:rPr>
              <a:t>Whenever possible, all children join in unless participation, especially around noise level, may cause the child distress and anxiety.  </a:t>
            </a:r>
            <a:r>
              <a:rPr lang="en-US" sz="1600" dirty="0">
                <a:latin typeface="Century Gothic" panose="020B0502020202020204" pitchFamily="34" charset="0"/>
                <a:cs typeface="Comic Sans MS"/>
              </a:rPr>
              <a:t>We will provide these children with alternative provision.</a:t>
            </a:r>
          </a:p>
          <a:p>
            <a:pPr algn="just"/>
            <a:endParaRPr lang="en-US" sz="16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Children with additional needs have the opportunities to participate in after school clubs.  You just have to apply!</a:t>
            </a:r>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189733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97" y="1059596"/>
            <a:ext cx="8382000" cy="4770537"/>
          </a:xfrm>
          <a:prstGeom prst="rect">
            <a:avLst/>
          </a:prstGeom>
          <a:noFill/>
        </p:spPr>
        <p:txBody>
          <a:bodyPr wrap="square" rtlCol="0">
            <a:spAutoFit/>
          </a:bodyPr>
          <a:lstStyle/>
          <a:p>
            <a:pPr algn="ctr"/>
            <a:r>
              <a:rPr lang="en-US" sz="2400" dirty="0">
                <a:latin typeface="Century Gothic" panose="020B0502020202020204" pitchFamily="34" charset="0"/>
                <a:cs typeface="Comic Sans MS"/>
              </a:rPr>
              <a:t>The school will provide high quality teaching for your child and extra support where needed.</a:t>
            </a:r>
          </a:p>
          <a:p>
            <a:pPr algn="just"/>
            <a:endParaRPr lang="en-US" sz="2000" dirty="0">
              <a:latin typeface="Century Gothic" panose="020B0502020202020204" pitchFamily="34" charset="0"/>
              <a:cs typeface="Comic Sans MS"/>
            </a:endParaRPr>
          </a:p>
          <a:p>
            <a:pPr algn="just"/>
            <a:r>
              <a:rPr lang="en-US" sz="2000" dirty="0">
                <a:latin typeface="Century Gothic" panose="020B0502020202020204" pitchFamily="34" charset="0"/>
                <a:cs typeface="Comic Sans MS"/>
              </a:rPr>
              <a:t>St Joseph’s uses a range of strategies to monitor the progress of children and to ensure that good teaching is in place for all pupils.  </a:t>
            </a:r>
          </a:p>
          <a:p>
            <a:pPr algn="just"/>
            <a:endParaRPr lang="en-US" sz="2000" dirty="0">
              <a:latin typeface="Century Gothic" panose="020B0502020202020204" pitchFamily="34" charset="0"/>
              <a:cs typeface="Comic Sans MS"/>
            </a:endParaRPr>
          </a:p>
          <a:p>
            <a:pPr algn="just"/>
            <a:r>
              <a:rPr lang="en-US" sz="2000" dirty="0">
                <a:latin typeface="Century Gothic" panose="020B0502020202020204" pitchFamily="34" charset="0"/>
                <a:cs typeface="Comic Sans MS"/>
              </a:rPr>
              <a:t>We do this through:</a:t>
            </a:r>
          </a:p>
          <a:p>
            <a:pPr algn="just"/>
            <a:endParaRPr lang="en-US" sz="1200" dirty="0">
              <a:latin typeface="Century Gothic" panose="020B0502020202020204" pitchFamily="34" charset="0"/>
              <a:cs typeface="Comic Sans MS"/>
            </a:endParaRPr>
          </a:p>
          <a:p>
            <a:pPr marL="285750" indent="-285750" algn="just">
              <a:buFont typeface="Arial"/>
              <a:buChar char="•"/>
            </a:pPr>
            <a:r>
              <a:rPr lang="en-US" sz="2000" dirty="0">
                <a:latin typeface="Century Gothic" panose="020B0502020202020204" pitchFamily="34" charset="0"/>
                <a:cs typeface="Comic Sans MS"/>
              </a:rPr>
              <a:t>Tracking your child’s progress and holding teachers to account through termly pupil progress meetings.</a:t>
            </a:r>
          </a:p>
          <a:p>
            <a:pPr algn="just"/>
            <a:endParaRPr lang="en-US" sz="1200" dirty="0">
              <a:latin typeface="Century Gothic" panose="020B0502020202020204" pitchFamily="34" charset="0"/>
              <a:cs typeface="Comic Sans MS"/>
            </a:endParaRPr>
          </a:p>
          <a:p>
            <a:pPr marL="285750" indent="-285750" algn="just">
              <a:buFont typeface="Arial"/>
              <a:buChar char="•"/>
            </a:pPr>
            <a:r>
              <a:rPr lang="en-US" sz="2000" dirty="0">
                <a:latin typeface="Century Gothic" panose="020B0502020202020204" pitchFamily="34" charset="0"/>
                <a:cs typeface="Comic Sans MS"/>
              </a:rPr>
              <a:t>Frequent book looks for all classes and constructive feedback to teachers.</a:t>
            </a:r>
          </a:p>
          <a:p>
            <a:pPr algn="just"/>
            <a:endParaRPr lang="en-US" sz="1200" dirty="0">
              <a:latin typeface="Century Gothic" panose="020B0502020202020204" pitchFamily="34" charset="0"/>
              <a:cs typeface="Comic Sans MS"/>
            </a:endParaRPr>
          </a:p>
          <a:p>
            <a:pPr marL="285750" indent="-285750" algn="just">
              <a:buFont typeface="Arial"/>
              <a:buChar char="•"/>
            </a:pPr>
            <a:r>
              <a:rPr lang="en-US" sz="2000" dirty="0">
                <a:latin typeface="Century Gothic" panose="020B0502020202020204" pitchFamily="34" charset="0"/>
                <a:cs typeface="Comic Sans MS"/>
              </a:rPr>
              <a:t>Classroom observations and learning walks, including monitoring of the learning environment.</a:t>
            </a:r>
          </a:p>
        </p:txBody>
      </p:sp>
      <p:sp>
        <p:nvSpPr>
          <p:cNvPr id="7" name="Title 1"/>
          <p:cNvSpPr txBox="1">
            <a:spLocks/>
          </p:cNvSpPr>
          <p:nvPr/>
        </p:nvSpPr>
        <p:spPr>
          <a:xfrm>
            <a:off x="385396" y="209519"/>
            <a:ext cx="8382000" cy="62024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50800" dist="38100" dir="2700000" algn="tl" rotWithShape="0">
                    <a:prstClr val="black">
                      <a:alpha val="40000"/>
                    </a:prstClr>
                  </a:outerShdw>
                </a:effectLst>
                <a:latin typeface="Century Gothic" panose="020B0502020202020204" pitchFamily="34" charset="0"/>
                <a:cs typeface="Comic Sans MS"/>
              </a:rPr>
              <a:t>Appropriate and effective teaching and learning</a:t>
            </a:r>
          </a:p>
        </p:txBody>
      </p:sp>
      <p:sp>
        <p:nvSpPr>
          <p:cNvPr id="8" name="TextBox 7">
            <a:hlinkClick r:id="rId3" action="ppaction://hlinksldjump"/>
          </p:cNvPr>
          <p:cNvSpPr txBox="1"/>
          <p:nvPr/>
        </p:nvSpPr>
        <p:spPr>
          <a:xfrm>
            <a:off x="6338170" y="6277411"/>
            <a:ext cx="2680570" cy="369332"/>
          </a:xfrm>
          <a:prstGeom prst="rect">
            <a:avLst/>
          </a:prstGeom>
          <a:solidFill>
            <a:srgbClr val="95E191"/>
          </a:solidFill>
          <a:ln>
            <a:solidFill>
              <a:schemeClr val="tx1"/>
            </a:solidFill>
          </a:ln>
        </p:spPr>
        <p:txBody>
          <a:bodyPr wrap="square" rtlCol="0">
            <a:spAutoFit/>
          </a:bodyPr>
          <a:lstStyle/>
          <a:p>
            <a:pPr algn="ctr"/>
            <a:r>
              <a:rPr lang="en-GB" dirty="0"/>
              <a:t>Return to Introduction</a:t>
            </a:r>
          </a:p>
        </p:txBody>
      </p:sp>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424832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EFAE1-A592-C14A-280A-6A526A30ED61}"/>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1CBD8E5C-DFFC-4BFD-9933-86088B27E29A}"/>
              </a:ext>
            </a:extLst>
          </p:cNvPr>
          <p:cNvSpPr/>
          <p:nvPr/>
        </p:nvSpPr>
        <p:spPr>
          <a:xfrm>
            <a:off x="296170" y="4922184"/>
            <a:ext cx="3408218" cy="1546611"/>
          </a:xfrm>
          <a:prstGeom prst="roundRect">
            <a:avLst/>
          </a:prstGeom>
          <a:solidFill>
            <a:schemeClr val="bg1">
              <a:lumMod val="95000"/>
              <a:alpha val="86667"/>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sz="1600" dirty="0">
                <a:solidFill>
                  <a:srgbClr val="000000"/>
                </a:solidFill>
                <a:latin typeface="Century Gothic" panose="020B0502020202020204" pitchFamily="34" charset="0"/>
                <a:cs typeface="Calibri" panose="020F0502020204030204" pitchFamily="34" charset="0"/>
              </a:rPr>
              <a:t>Mrs Pullen is in school on a Monday, Tuesday, Wednesday and Thursday and you can contact her on </a:t>
            </a:r>
          </a:p>
          <a:p>
            <a:pPr algn="ctr"/>
            <a:r>
              <a:rPr lang="en-US" sz="1600" dirty="0">
                <a:solidFill>
                  <a:srgbClr val="000000"/>
                </a:solidFill>
                <a:latin typeface="Century Gothic" panose="020B0502020202020204" pitchFamily="34" charset="0"/>
                <a:cs typeface="Calibri" panose="020F0502020204030204" pitchFamily="34" charset="0"/>
              </a:rPr>
              <a:t>0121 464 8140 or by email at </a:t>
            </a:r>
            <a:r>
              <a:rPr lang="en-US" sz="1600" dirty="0">
                <a:solidFill>
                  <a:srgbClr val="000000"/>
                </a:solidFill>
                <a:latin typeface="Century Gothic" panose="020B0502020202020204" pitchFamily="34" charset="0"/>
                <a:cs typeface="Calibri" panose="020F0502020204030204" pitchFamily="34" charset="0"/>
                <a:hlinkClick r:id="rId2"/>
              </a:rPr>
              <a:t>senco@stjosb7.bham.sch.uk</a:t>
            </a:r>
            <a:r>
              <a:rPr lang="en-US" sz="1600" dirty="0">
                <a:solidFill>
                  <a:srgbClr val="000000"/>
                </a:solidFill>
                <a:latin typeface="Century Gothic" panose="020B0502020202020204" pitchFamily="34" charset="0"/>
                <a:cs typeface="Calibri" panose="020F0502020204030204" pitchFamily="34" charset="0"/>
              </a:rPr>
              <a:t> </a:t>
            </a:r>
          </a:p>
        </p:txBody>
      </p:sp>
      <p:sp>
        <p:nvSpPr>
          <p:cNvPr id="8" name="Rectangle 7">
            <a:hlinkClick r:id="rId3" action="ppaction://hlinksldjump"/>
            <a:extLst>
              <a:ext uri="{FF2B5EF4-FFF2-40B4-BE49-F238E27FC236}">
                <a16:creationId xmlns:a16="http://schemas.microsoft.com/office/drawing/2014/main" id="{DB084187-4024-AA1C-BAD7-B5493FCF0537}"/>
              </a:ext>
            </a:extLst>
          </p:cNvPr>
          <p:cNvSpPr/>
          <p:nvPr/>
        </p:nvSpPr>
        <p:spPr>
          <a:xfrm>
            <a:off x="0" y="0"/>
            <a:ext cx="3012049" cy="1064088"/>
          </a:xfrm>
          <a:prstGeom prst="rect">
            <a:avLst/>
          </a:prstGeom>
          <a:solidFill>
            <a:schemeClr val="accent5">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Century Gothic" panose="020B0502020202020204" pitchFamily="34" charset="0"/>
                <a:cs typeface="Calibri" panose="020F0502020204030204" pitchFamily="34" charset="0"/>
              </a:rPr>
              <a:t>Open and honest communication</a:t>
            </a:r>
          </a:p>
        </p:txBody>
      </p:sp>
      <p:sp>
        <p:nvSpPr>
          <p:cNvPr id="9" name="Rectangle 8">
            <a:hlinkClick r:id="rId4" action="ppaction://hlinksldjump"/>
            <a:extLst>
              <a:ext uri="{FF2B5EF4-FFF2-40B4-BE49-F238E27FC236}">
                <a16:creationId xmlns:a16="http://schemas.microsoft.com/office/drawing/2014/main" id="{D246B0C0-D145-B8B9-2AB1-D81E451DC6A6}"/>
              </a:ext>
            </a:extLst>
          </p:cNvPr>
          <p:cNvSpPr/>
          <p:nvPr/>
        </p:nvSpPr>
        <p:spPr>
          <a:xfrm>
            <a:off x="3012049" y="5880"/>
            <a:ext cx="2957092" cy="1058208"/>
          </a:xfrm>
          <a:prstGeom prst="rect">
            <a:avLst/>
          </a:prstGeom>
          <a:solidFill>
            <a:schemeClr val="accent2">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dirty="0">
                <a:solidFill>
                  <a:schemeClr val="tx1"/>
                </a:solidFill>
                <a:latin typeface="Century Gothic" panose="020B0502020202020204" pitchFamily="34" charset="0"/>
                <a:cs typeface="Calibri" panose="020F0502020204030204" pitchFamily="34" charset="0"/>
              </a:rPr>
              <a:t>Appropriate and effective teaching and learning</a:t>
            </a:r>
          </a:p>
        </p:txBody>
      </p:sp>
      <p:sp>
        <p:nvSpPr>
          <p:cNvPr id="10" name="Rectangle 9">
            <a:extLst>
              <a:ext uri="{FF2B5EF4-FFF2-40B4-BE49-F238E27FC236}">
                <a16:creationId xmlns:a16="http://schemas.microsoft.com/office/drawing/2014/main" id="{ABAED2B5-61B1-A853-0934-9F3B4A347826}"/>
              </a:ext>
            </a:extLst>
          </p:cNvPr>
          <p:cNvSpPr/>
          <p:nvPr/>
        </p:nvSpPr>
        <p:spPr>
          <a:xfrm>
            <a:off x="5969141" y="0"/>
            <a:ext cx="3164680" cy="1064088"/>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latin typeface="Century Gothic" panose="020B0502020202020204" pitchFamily="34" charset="0"/>
                <a:cs typeface="Calibri" panose="020F0502020204030204" pitchFamily="34" charset="0"/>
              </a:rPr>
              <a:t>A partnership approach</a:t>
            </a:r>
          </a:p>
        </p:txBody>
      </p:sp>
      <p:sp>
        <p:nvSpPr>
          <p:cNvPr id="11" name="Rounded Rectangle 10">
            <a:extLst>
              <a:ext uri="{FF2B5EF4-FFF2-40B4-BE49-F238E27FC236}">
                <a16:creationId xmlns:a16="http://schemas.microsoft.com/office/drawing/2014/main" id="{93424B0C-C961-9B57-C606-53FD9270E998}"/>
              </a:ext>
            </a:extLst>
          </p:cNvPr>
          <p:cNvSpPr/>
          <p:nvPr/>
        </p:nvSpPr>
        <p:spPr>
          <a:xfrm>
            <a:off x="3939760" y="2155989"/>
            <a:ext cx="4876800" cy="3503240"/>
          </a:xfrm>
          <a:prstGeom prst="roundRect">
            <a:avLst/>
          </a:prstGeom>
          <a:solidFill>
            <a:schemeClr val="bg1">
              <a:lumMod val="95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cs typeface="Calibri" panose="020F0502020204030204" pitchFamily="34" charset="0"/>
            </a:endParaRPr>
          </a:p>
          <a:p>
            <a:pPr algn="ctr"/>
            <a:r>
              <a:rPr lang="en-US" dirty="0">
                <a:solidFill>
                  <a:schemeClr val="tx1"/>
                </a:solidFill>
                <a:latin typeface="Century Gothic" panose="020B0502020202020204" pitchFamily="34" charset="0"/>
                <a:cs typeface="Calibri" panose="020F0502020204030204" pitchFamily="34" charset="0"/>
              </a:rPr>
              <a:t>My name is Mrs Pullen and I am the Deputy SENDCO (Special Educational Needs and Disabilities Coordinator).  </a:t>
            </a:r>
          </a:p>
          <a:p>
            <a:pPr algn="ctr"/>
            <a:endParaRPr lang="en-US" sz="1050" dirty="0">
              <a:solidFill>
                <a:schemeClr val="tx1"/>
              </a:solidFill>
              <a:latin typeface="Century Gothic" panose="020B0502020202020204" pitchFamily="34" charset="0"/>
              <a:cs typeface="Calibri" panose="020F0502020204030204" pitchFamily="34" charset="0"/>
            </a:endParaRPr>
          </a:p>
          <a:p>
            <a:pPr algn="ctr"/>
            <a:r>
              <a:rPr lang="en-US" dirty="0">
                <a:solidFill>
                  <a:schemeClr val="tx1"/>
                </a:solidFill>
                <a:latin typeface="Century Gothic" panose="020B0502020202020204" pitchFamily="34" charset="0"/>
                <a:cs typeface="Calibri" panose="020F0502020204030204" pitchFamily="34" charset="0"/>
              </a:rPr>
              <a:t>I work alongside Mrs West to support pupils with additional needs, help staff, and ensure every child can learn and feel confident.</a:t>
            </a:r>
          </a:p>
        </p:txBody>
      </p:sp>
      <p:sp>
        <p:nvSpPr>
          <p:cNvPr id="12" name="Rectangle 11">
            <a:extLst>
              <a:ext uri="{FF2B5EF4-FFF2-40B4-BE49-F238E27FC236}">
                <a16:creationId xmlns:a16="http://schemas.microsoft.com/office/drawing/2014/main" id="{4777C622-009C-AE92-AD40-39B01E014301}"/>
              </a:ext>
            </a:extLst>
          </p:cNvPr>
          <p:cNvSpPr/>
          <p:nvPr/>
        </p:nvSpPr>
        <p:spPr>
          <a:xfrm>
            <a:off x="2430" y="1064088"/>
            <a:ext cx="9144000" cy="954107"/>
          </a:xfrm>
          <a:prstGeom prst="rect">
            <a:avLst/>
          </a:prstGeom>
          <a:noFill/>
        </p:spPr>
        <p:txBody>
          <a:bodyPr wrap="square" lIns="91440" tIns="45720" rIns="91440" bIns="45720">
            <a:spAutoFit/>
          </a:bodyPr>
          <a:lstStyle/>
          <a:p>
            <a:pPr algn="ctr"/>
            <a:r>
              <a:rPr lang="en-GB" sz="2400" cap="none" spc="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St </a:t>
            </a:r>
            <a:r>
              <a:rPr lang="en-GB" sz="240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Joseph’s Catholic Primary School</a:t>
            </a:r>
            <a:r>
              <a:rPr lang="en-GB" sz="2400" cap="none" spc="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 </a:t>
            </a:r>
          </a:p>
          <a:p>
            <a:pPr algn="ctr"/>
            <a:r>
              <a:rPr lang="en-GB" sz="3200" cap="none" spc="0" dirty="0">
                <a:ln w="12700" cmpd="sng">
                  <a:solidFill>
                    <a:schemeClr val="tx1"/>
                  </a:solidFill>
                  <a:prstDash val="solid"/>
                </a:ln>
                <a:solidFill>
                  <a:srgbClr val="8C46A8"/>
                </a:solidFill>
                <a:effectLst>
                  <a:outerShdw blurRad="41275" dist="20320" dir="1800000" algn="tl" rotWithShape="0">
                    <a:srgbClr val="000000">
                      <a:alpha val="40000"/>
                    </a:srgbClr>
                  </a:outerShdw>
                </a:effectLst>
                <a:latin typeface="Century Gothic" panose="020B0502020202020204" pitchFamily="34" charset="0"/>
                <a:cs typeface="Calibri" panose="020F0502020204030204" pitchFamily="34" charset="0"/>
              </a:rPr>
              <a:t>Special Educational Needs Offer</a:t>
            </a:r>
          </a:p>
        </p:txBody>
      </p:sp>
      <p:pic>
        <p:nvPicPr>
          <p:cNvPr id="4" name="Picture 3">
            <a:extLst>
              <a:ext uri="{FF2B5EF4-FFF2-40B4-BE49-F238E27FC236}">
                <a16:creationId xmlns:a16="http://schemas.microsoft.com/office/drawing/2014/main" id="{1CC243C7-AB42-2F46-56B1-7F67B0F7F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025" y="1201882"/>
            <a:ext cx="601793" cy="748145"/>
          </a:xfrm>
          <a:prstGeom prst="rect">
            <a:avLst/>
          </a:prstGeom>
        </p:spPr>
      </p:pic>
      <p:pic>
        <p:nvPicPr>
          <p:cNvPr id="13" name="Picture 12">
            <a:extLst>
              <a:ext uri="{FF2B5EF4-FFF2-40B4-BE49-F238E27FC236}">
                <a16:creationId xmlns:a16="http://schemas.microsoft.com/office/drawing/2014/main" id="{A8E3958B-0045-83F6-33CD-02B50EB83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767" y="1201882"/>
            <a:ext cx="601793" cy="748145"/>
          </a:xfrm>
          <a:prstGeom prst="rect">
            <a:avLst/>
          </a:prstGeom>
        </p:spPr>
      </p:pic>
      <p:sp>
        <p:nvSpPr>
          <p:cNvPr id="2" name="Footer Placeholder 1">
            <a:extLst>
              <a:ext uri="{FF2B5EF4-FFF2-40B4-BE49-F238E27FC236}">
                <a16:creationId xmlns:a16="http://schemas.microsoft.com/office/drawing/2014/main" id="{04316334-3078-3CD8-FA6B-42D215BC52DF}"/>
              </a:ext>
            </a:extLst>
          </p:cNvPr>
          <p:cNvSpPr>
            <a:spLocks noGrp="1"/>
          </p:cNvSpPr>
          <p:nvPr>
            <p:ph type="ftr" sz="quarter" idx="11"/>
          </p:nvPr>
        </p:nvSpPr>
        <p:spPr/>
        <p:txBody>
          <a:bodyPr/>
          <a:lstStyle/>
          <a:p>
            <a:r>
              <a:rPr lang="en-US" dirty="0"/>
              <a:t>Last reviewed May 2026</a:t>
            </a:r>
          </a:p>
        </p:txBody>
      </p:sp>
      <p:pic>
        <p:nvPicPr>
          <p:cNvPr id="14" name="Picture 13">
            <a:extLst>
              <a:ext uri="{FF2B5EF4-FFF2-40B4-BE49-F238E27FC236}">
                <a16:creationId xmlns:a16="http://schemas.microsoft.com/office/drawing/2014/main" id="{E075C39F-E46D-898F-9AED-C876B2864BE0}"/>
              </a:ext>
            </a:extLst>
          </p:cNvPr>
          <p:cNvPicPr>
            <a:picLocks noChangeAspect="1"/>
          </p:cNvPicPr>
          <p:nvPr/>
        </p:nvPicPr>
        <p:blipFill>
          <a:blip r:embed="rId6"/>
          <a:srcRect t="6881"/>
          <a:stretch>
            <a:fillRect/>
          </a:stretch>
        </p:blipFill>
        <p:spPr>
          <a:xfrm>
            <a:off x="989935" y="2046095"/>
            <a:ext cx="2022114" cy="2821941"/>
          </a:xfrm>
          <a:prstGeom prst="rect">
            <a:avLst/>
          </a:prstGeom>
        </p:spPr>
      </p:pic>
    </p:spTree>
    <p:extLst>
      <p:ext uri="{BB962C8B-B14F-4D97-AF65-F5344CB8AC3E}">
        <p14:creationId xmlns:p14="http://schemas.microsoft.com/office/powerpoint/2010/main" val="819144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180" y="1226127"/>
            <a:ext cx="8368735" cy="5257800"/>
          </a:xfrm>
        </p:spPr>
        <p:txBody>
          <a:bodyPr>
            <a:normAutofit fontScale="62500" lnSpcReduction="20000"/>
          </a:bodyPr>
          <a:lstStyle/>
          <a:p>
            <a:pPr marL="0" indent="0" algn="just">
              <a:buNone/>
            </a:pPr>
            <a:r>
              <a:rPr lang="en-US" sz="5800" dirty="0">
                <a:latin typeface="Century Gothic" panose="020B0502020202020204" pitchFamily="34" charset="0"/>
                <a:cs typeface="Comic Sans MS"/>
              </a:rPr>
              <a:t>In this section, you can find out:</a:t>
            </a:r>
          </a:p>
          <a:p>
            <a:pPr marL="0" indent="0" algn="just">
              <a:buNone/>
            </a:pPr>
            <a:endParaRPr lang="en-US" sz="5100" dirty="0">
              <a:latin typeface="Century Gothic" panose="020B0502020202020204" pitchFamily="34" charset="0"/>
              <a:cs typeface="Comic Sans MS"/>
            </a:endParaRPr>
          </a:p>
          <a:p>
            <a:pPr algn="just"/>
            <a:r>
              <a:rPr lang="en-US" sz="3300" dirty="0">
                <a:latin typeface="Century Gothic" panose="020B0502020202020204" pitchFamily="34" charset="0"/>
                <a:cs typeface="Comic Sans MS"/>
              </a:rPr>
              <a:t>How we will work with you to identify your child’s needs.</a:t>
            </a:r>
          </a:p>
          <a:p>
            <a:pPr algn="just"/>
            <a:endParaRPr lang="en-US" sz="3300" dirty="0">
              <a:latin typeface="Century Gothic" panose="020B0502020202020204" pitchFamily="34" charset="0"/>
              <a:cs typeface="Comic Sans MS"/>
            </a:endParaRPr>
          </a:p>
          <a:p>
            <a:pPr algn="just"/>
            <a:r>
              <a:rPr lang="en-US" sz="3300" dirty="0">
                <a:latin typeface="Century Gothic" panose="020B0502020202020204" pitchFamily="34" charset="0"/>
                <a:cs typeface="Comic Sans MS"/>
              </a:rPr>
              <a:t>How we will ask for your permission to involve other professionals to work with your child.</a:t>
            </a:r>
          </a:p>
          <a:p>
            <a:pPr algn="just"/>
            <a:endParaRPr lang="en-US" sz="3300" dirty="0">
              <a:latin typeface="Century Gothic" panose="020B0502020202020204" pitchFamily="34" charset="0"/>
              <a:cs typeface="Comic Sans MS"/>
            </a:endParaRPr>
          </a:p>
          <a:p>
            <a:pPr algn="just"/>
            <a:r>
              <a:rPr lang="en-US" sz="3300" dirty="0">
                <a:latin typeface="Century Gothic" panose="020B0502020202020204" pitchFamily="34" charset="0"/>
                <a:cs typeface="Comic Sans MS"/>
              </a:rPr>
              <a:t>How we will involve you in all decisions and listen to your views.</a:t>
            </a:r>
          </a:p>
          <a:p>
            <a:pPr algn="just"/>
            <a:endParaRPr lang="en-US" sz="3300" dirty="0">
              <a:latin typeface="Century Gothic" panose="020B0502020202020204" pitchFamily="34" charset="0"/>
              <a:cs typeface="Comic Sans MS"/>
            </a:endParaRPr>
          </a:p>
          <a:p>
            <a:pPr algn="just"/>
            <a:r>
              <a:rPr lang="en-US" sz="3300" dirty="0">
                <a:latin typeface="Century Gothic" panose="020B0502020202020204" pitchFamily="34" charset="0"/>
                <a:cs typeface="Comic Sans MS"/>
              </a:rPr>
              <a:t>How we will involve your child in decisions about their learning.</a:t>
            </a:r>
          </a:p>
          <a:p>
            <a:pPr algn="just"/>
            <a:endParaRPr lang="en-US" sz="3300" dirty="0">
              <a:latin typeface="Century Gothic" panose="020B0502020202020204" pitchFamily="34" charset="0"/>
              <a:cs typeface="Comic Sans MS"/>
            </a:endParaRPr>
          </a:p>
          <a:p>
            <a:pPr algn="just"/>
            <a:r>
              <a:rPr lang="en-US" sz="3300" dirty="0">
                <a:latin typeface="Century Gothic" panose="020B0502020202020204" pitchFamily="34" charset="0"/>
                <a:cs typeface="Comic Sans MS"/>
              </a:rPr>
              <a:t>How we can support you in contacting </a:t>
            </a:r>
            <a:r>
              <a:rPr lang="en-US" sz="3300" dirty="0" err="1">
                <a:latin typeface="Century Gothic" panose="020B0502020202020204" pitchFamily="34" charset="0"/>
                <a:cs typeface="Comic Sans MS"/>
              </a:rPr>
              <a:t>organisations</a:t>
            </a:r>
            <a:r>
              <a:rPr lang="en-US" sz="3300" dirty="0">
                <a:latin typeface="Century Gothic" panose="020B0502020202020204" pitchFamily="34" charset="0"/>
                <a:cs typeface="Comic Sans MS"/>
              </a:rPr>
              <a:t> who can give advice and support.</a:t>
            </a:r>
          </a:p>
          <a:p>
            <a:pPr algn="just"/>
            <a:endParaRPr lang="en-US" sz="4600" dirty="0">
              <a:latin typeface="Century Gothic" panose="020B0502020202020204" pitchFamily="34" charset="0"/>
              <a:cs typeface="Comic Sans MS"/>
            </a:endParaRPr>
          </a:p>
          <a:p>
            <a:pPr algn="just"/>
            <a:endParaRPr lang="en-US" dirty="0">
              <a:latin typeface="Century Gothic" panose="020B0502020202020204" pitchFamily="34" charset="0"/>
            </a:endParaRPr>
          </a:p>
          <a:p>
            <a:pPr algn="just"/>
            <a:endParaRPr lang="en-US" dirty="0">
              <a:latin typeface="Century Gothic" panose="020B0502020202020204" pitchFamily="34" charset="0"/>
            </a:endParaRPr>
          </a:p>
          <a:p>
            <a:pPr algn="just"/>
            <a:endParaRPr lang="en-US" dirty="0">
              <a:latin typeface="Century Gothic" panose="020B0502020202020204" pitchFamily="34" charset="0"/>
            </a:endParaRPr>
          </a:p>
          <a:p>
            <a:pPr algn="just"/>
            <a:endParaRPr lang="en-US" dirty="0">
              <a:latin typeface="Century Gothic" panose="020B0502020202020204" pitchFamily="34" charset="0"/>
            </a:endParaRPr>
          </a:p>
        </p:txBody>
      </p:sp>
      <p:sp>
        <p:nvSpPr>
          <p:cNvPr id="6" name="Rectangle 5"/>
          <p:cNvSpPr/>
          <p:nvPr/>
        </p:nvSpPr>
        <p:spPr>
          <a:xfrm>
            <a:off x="423181" y="203500"/>
            <a:ext cx="8368735" cy="687959"/>
          </a:xfrm>
          <a:prstGeom prst="rect">
            <a:avLst/>
          </a:prstGeom>
          <a:solidFill>
            <a:schemeClr val="accent3">
              <a:lumMod val="20000"/>
              <a:lumOff val="80000"/>
            </a:schemeClr>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3839261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1" y="1000174"/>
            <a:ext cx="8368735" cy="5386090"/>
          </a:xfrm>
          <a:prstGeom prst="rect">
            <a:avLst/>
          </a:prstGeom>
          <a:noFill/>
        </p:spPr>
        <p:txBody>
          <a:bodyPr wrap="square" rtlCol="0">
            <a:spAutoFit/>
          </a:bodyPr>
          <a:lstStyle/>
          <a:p>
            <a:pPr algn="just"/>
            <a:r>
              <a:rPr lang="en-US" sz="2100" dirty="0">
                <a:latin typeface="Century Gothic" panose="020B0502020202020204" pitchFamily="34" charset="0"/>
                <a:cs typeface="Comic Sans MS"/>
              </a:rPr>
              <a:t>We will work in partnership with you to identify the needs of your child and put in place the correct support including family support if you need this.</a:t>
            </a:r>
          </a:p>
          <a:p>
            <a:pPr algn="just"/>
            <a:endParaRPr lang="en-US" sz="900" dirty="0">
              <a:solidFill>
                <a:srgbClr val="89C53C"/>
              </a:solidFill>
              <a:latin typeface="Century Gothic" panose="020B0502020202020204" pitchFamily="34" charset="0"/>
              <a:cs typeface="Comic Sans MS"/>
            </a:endParaRPr>
          </a:p>
          <a:p>
            <a:pPr algn="just"/>
            <a:endParaRPr lang="en-US" sz="400" b="1" dirty="0">
              <a:solidFill>
                <a:srgbClr val="89C53C"/>
              </a:solidFill>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The governing body has a duty to ensure that the school adheres to  </a:t>
            </a:r>
            <a:r>
              <a:rPr lang="en-US" sz="1600" b="1" dirty="0">
                <a:latin typeface="Century Gothic" panose="020B0502020202020204" pitchFamily="34" charset="0"/>
                <a:cs typeface="Comic Sans MS"/>
              </a:rPr>
              <a:t>SEND</a:t>
            </a:r>
            <a:r>
              <a:rPr lang="en-US" sz="1600" dirty="0">
                <a:latin typeface="Century Gothic" panose="020B0502020202020204" pitchFamily="34" charset="0"/>
                <a:cs typeface="Comic Sans MS"/>
              </a:rPr>
              <a:t> </a:t>
            </a:r>
            <a:r>
              <a:rPr lang="en-US" sz="1600" b="1" dirty="0">
                <a:latin typeface="Century Gothic" panose="020B0502020202020204" pitchFamily="34" charset="0"/>
                <a:cs typeface="Comic Sans MS"/>
              </a:rPr>
              <a:t>Code of Practice: 0-25 years.</a:t>
            </a:r>
            <a:r>
              <a:rPr lang="en-US" sz="1600" dirty="0">
                <a:latin typeface="Century Gothic" panose="020B0502020202020204" pitchFamily="34" charset="0"/>
                <a:cs typeface="Comic Sans MS"/>
              </a:rPr>
              <a:t> This means that the school governors hold the </a:t>
            </a:r>
            <a:r>
              <a:rPr lang="en-US" sz="1600" dirty="0" err="1">
                <a:latin typeface="Century Gothic" panose="020B0502020202020204" pitchFamily="34" charset="0"/>
                <a:cs typeface="Comic Sans MS"/>
              </a:rPr>
              <a:t>Headteacher</a:t>
            </a:r>
            <a:r>
              <a:rPr lang="en-US" sz="1600" dirty="0">
                <a:latin typeface="Century Gothic" panose="020B0502020202020204" pitchFamily="34" charset="0"/>
                <a:cs typeface="Comic Sans MS"/>
              </a:rPr>
              <a:t>, </a:t>
            </a:r>
            <a:r>
              <a:rPr lang="en-US" sz="1600" dirty="0" err="1">
                <a:latin typeface="Century Gothic" panose="020B0502020202020204" pitchFamily="34" charset="0"/>
                <a:cs typeface="Comic Sans MS"/>
              </a:rPr>
              <a:t>Mrs</a:t>
            </a:r>
            <a:r>
              <a:rPr lang="en-US" sz="1600" dirty="0">
                <a:latin typeface="Century Gothic" panose="020B0502020202020204" pitchFamily="34" charset="0"/>
                <a:cs typeface="Comic Sans MS"/>
              </a:rPr>
              <a:t> Ashley and SENDCO, </a:t>
            </a:r>
            <a:r>
              <a:rPr lang="en-US" sz="1600" dirty="0" err="1">
                <a:latin typeface="Century Gothic" panose="020B0502020202020204" pitchFamily="34" charset="0"/>
                <a:cs typeface="Comic Sans MS"/>
              </a:rPr>
              <a:t>Mrs</a:t>
            </a:r>
            <a:r>
              <a:rPr lang="en-US" sz="1600" dirty="0">
                <a:latin typeface="Century Gothic" panose="020B0502020202020204" pitchFamily="34" charset="0"/>
                <a:cs typeface="Comic Sans MS"/>
              </a:rPr>
              <a:t> West to account.  </a:t>
            </a:r>
          </a:p>
          <a:p>
            <a:pPr algn="just"/>
            <a:endParaRPr lang="en-US" sz="11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The governing body appoints a governor who is specifically responsible for special educational needs to ensure that the school and the SENDCO carry out their duties.   </a:t>
            </a:r>
            <a:r>
              <a:rPr lang="en-US" sz="1600" b="1" dirty="0">
                <a:latin typeface="Century Gothic" panose="020B0502020202020204" pitchFamily="34" charset="0"/>
                <a:cs typeface="Comic Sans MS"/>
              </a:rPr>
              <a:t>This governor is Rev Dr Dirk </a:t>
            </a:r>
            <a:r>
              <a:rPr lang="en-US" sz="1600" b="1" dirty="0" err="1">
                <a:latin typeface="Century Gothic" panose="020B0502020202020204" pitchFamily="34" charset="0"/>
                <a:cs typeface="Comic Sans MS"/>
              </a:rPr>
              <a:t>Hermans</a:t>
            </a:r>
            <a:r>
              <a:rPr lang="en-US" sz="1600" dirty="0">
                <a:latin typeface="Century Gothic" panose="020B0502020202020204" pitchFamily="34" charset="0"/>
                <a:cs typeface="Comic Sans MS"/>
              </a:rPr>
              <a:t>.  </a:t>
            </a:r>
          </a:p>
          <a:p>
            <a:pPr algn="just"/>
            <a:endParaRPr lang="en-US" sz="11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One of the key responsibilities of the governing body is to make sure that the school’s policy for children with Special Educational Needs and Disabilities (SEND)  is published on the school website.  The information on the school website must be reviewed annually by the governing body.</a:t>
            </a:r>
          </a:p>
          <a:p>
            <a:pPr algn="just"/>
            <a:endParaRPr lang="en-US" sz="11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Our SEN and Behaviour Policies are available on our website on the ‘Policies’ page under the Parents Information section.</a:t>
            </a:r>
          </a:p>
          <a:p>
            <a:pPr algn="just"/>
            <a:endParaRPr lang="en-US" sz="1100" dirty="0">
              <a:latin typeface="Century Gothic" panose="020B0502020202020204" pitchFamily="34" charset="0"/>
              <a:cs typeface="Comic Sans MS"/>
            </a:endParaRPr>
          </a:p>
          <a:p>
            <a:pPr algn="just"/>
            <a:r>
              <a:rPr lang="en-US" sz="1600" dirty="0">
                <a:latin typeface="Century Gothic" panose="020B0502020202020204" pitchFamily="34" charset="0"/>
                <a:cs typeface="Comic Sans MS"/>
              </a:rPr>
              <a:t>The governing body also has a responsibility to ensure that appropriate safeguarding procedures are in place for all pupils, including those who are SEND.</a:t>
            </a:r>
          </a:p>
        </p:txBody>
      </p:sp>
      <p:sp>
        <p:nvSpPr>
          <p:cNvPr id="7" name="Rectangle 6"/>
          <p:cNvSpPr/>
          <p:nvPr/>
        </p:nvSpPr>
        <p:spPr>
          <a:xfrm>
            <a:off x="423181" y="203500"/>
            <a:ext cx="8368735" cy="687959"/>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4119325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0" y="1023729"/>
            <a:ext cx="8368735" cy="5539978"/>
          </a:xfrm>
          <a:prstGeom prst="rect">
            <a:avLst/>
          </a:prstGeom>
          <a:noFill/>
        </p:spPr>
        <p:txBody>
          <a:bodyPr wrap="square" rtlCol="0">
            <a:spAutoFit/>
          </a:bodyPr>
          <a:lstStyle/>
          <a:p>
            <a:pPr algn="just"/>
            <a:r>
              <a:rPr lang="en-US" sz="2400" dirty="0">
                <a:latin typeface="Century Gothic" panose="020B0502020202020204" pitchFamily="34" charset="0"/>
                <a:cs typeface="Comic Sans MS"/>
              </a:rPr>
              <a:t>Sometimes we may need to ask for your permission to involve other qualified professionals to support your child.</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The governing body, through the SENDCO, ensures that other appropriate agencies are involved in meeting the needs of pupils with special educational needs.  </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The governing body regularly reviews both policy and the information published on the website to ensure it is up-to-date, parent and pupil friendly and in line with government policy and the Code of Practice.</a:t>
            </a:r>
          </a:p>
          <a:p>
            <a:pPr algn="just"/>
            <a:endParaRPr lang="en-US" sz="1200" dirty="0">
              <a:latin typeface="Century Gothic" panose="020B0502020202020204" pitchFamily="34" charset="0"/>
              <a:cs typeface="Comic Sans MS"/>
            </a:endParaRPr>
          </a:p>
          <a:p>
            <a:pPr algn="just"/>
            <a:r>
              <a:rPr lang="en-US" b="1" dirty="0">
                <a:latin typeface="Century Gothic" panose="020B0502020202020204" pitchFamily="34" charset="0"/>
                <a:cs typeface="Comic Sans MS"/>
              </a:rPr>
              <a:t>When another qualified professional works with your child, permission is sought, and when granted the member of the outside agency is introduced</a:t>
            </a:r>
            <a:r>
              <a:rPr lang="en-US" dirty="0">
                <a:latin typeface="Century Gothic" panose="020B0502020202020204" pitchFamily="34" charset="0"/>
                <a:cs typeface="Comic Sans MS"/>
              </a:rPr>
              <a:t>.  </a:t>
            </a:r>
            <a:r>
              <a:rPr lang="en-US" b="1" dirty="0">
                <a:latin typeface="Century Gothic" panose="020B0502020202020204" pitchFamily="34" charset="0"/>
                <a:cs typeface="Comic Sans MS"/>
              </a:rPr>
              <a:t>The content of the meeting is confidential and is only shared with parents and the SENDCO.</a:t>
            </a:r>
            <a:r>
              <a:rPr lang="en-US" dirty="0">
                <a:latin typeface="Century Gothic" panose="020B0502020202020204" pitchFamily="34" charset="0"/>
                <a:cs typeface="Comic Sans MS"/>
              </a:rPr>
              <a:t>  </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Please speak to Mrs West or Mrs Pullen if you require any further information about this.</a:t>
            </a:r>
          </a:p>
        </p:txBody>
      </p:sp>
      <p:sp>
        <p:nvSpPr>
          <p:cNvPr id="6" name="Rectangle 5"/>
          <p:cNvSpPr/>
          <p:nvPr/>
        </p:nvSpPr>
        <p:spPr>
          <a:xfrm>
            <a:off x="423181" y="203500"/>
            <a:ext cx="8368735" cy="687959"/>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2878163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7478037" y="1234176"/>
            <a:ext cx="1574373" cy="864371"/>
          </a:xfrm>
          <a:prstGeom prst="roundRect">
            <a:avLst/>
          </a:prstGeom>
          <a:solidFill>
            <a:srgbClr val="95E19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Possible involvement of outside agency.</a:t>
            </a:r>
          </a:p>
        </p:txBody>
      </p:sp>
      <p:sp>
        <p:nvSpPr>
          <p:cNvPr id="22" name="Right Arrow 21"/>
          <p:cNvSpPr/>
          <p:nvPr/>
        </p:nvSpPr>
        <p:spPr>
          <a:xfrm rot="8236188">
            <a:off x="1707383" y="5008723"/>
            <a:ext cx="549277" cy="356413"/>
          </a:xfrm>
          <a:prstGeom prst="rightArrow">
            <a:avLst/>
          </a:prstGeom>
          <a:solidFill>
            <a:srgbClr val="FCAE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3847113" y="3744999"/>
            <a:ext cx="2807170" cy="537244"/>
          </a:xfrm>
          <a:prstGeom prst="rightArrow">
            <a:avLst/>
          </a:prstGeom>
          <a:solidFill>
            <a:srgbClr val="8C46A8"/>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 Arrow 8"/>
          <p:cNvSpPr/>
          <p:nvPr/>
        </p:nvSpPr>
        <p:spPr>
          <a:xfrm rot="10800000">
            <a:off x="6558202" y="5045035"/>
            <a:ext cx="1176274" cy="1251317"/>
          </a:xfrm>
          <a:prstGeom prst="bentArrow">
            <a:avLst/>
          </a:prstGeom>
          <a:solidFill>
            <a:srgbClr val="8C46A8"/>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6632618" y="2982206"/>
            <a:ext cx="2419792" cy="2062830"/>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 Targets to address the needs are written with parents and pupils.  Resources and teaching approaches are identified.  Individual Target Plan or Behaviour Plan is implemented.</a:t>
            </a:r>
          </a:p>
        </p:txBody>
      </p:sp>
      <p:sp>
        <p:nvSpPr>
          <p:cNvPr id="5" name="TextBox 4"/>
          <p:cNvSpPr txBox="1"/>
          <p:nvPr/>
        </p:nvSpPr>
        <p:spPr>
          <a:xfrm>
            <a:off x="0" y="771958"/>
            <a:ext cx="9144000" cy="369332"/>
          </a:xfrm>
          <a:prstGeom prst="rect">
            <a:avLst/>
          </a:prstGeom>
          <a:noFill/>
        </p:spPr>
        <p:txBody>
          <a:bodyPr wrap="square" rtlCol="0">
            <a:spAutoFit/>
          </a:bodyPr>
          <a:lstStyle/>
          <a:p>
            <a:pPr algn="ctr"/>
            <a:r>
              <a:rPr lang="en-US" dirty="0">
                <a:latin typeface="Century Gothic" panose="020B0502020202020204" pitchFamily="34" charset="0"/>
                <a:cs typeface="Comic Sans MS"/>
              </a:rPr>
              <a:t>The school will involve you in all decisions and listen to your views</a:t>
            </a:r>
            <a:r>
              <a:rPr lang="en-US" sz="1600" dirty="0">
                <a:latin typeface="Century Gothic" panose="020B0502020202020204" pitchFamily="34" charset="0"/>
                <a:cs typeface="Comic Sans MS"/>
              </a:rPr>
              <a:t>.</a:t>
            </a:r>
          </a:p>
        </p:txBody>
      </p:sp>
      <p:sp>
        <p:nvSpPr>
          <p:cNvPr id="2" name="Rounded Rectangle 1"/>
          <p:cNvSpPr/>
          <p:nvPr/>
        </p:nvSpPr>
        <p:spPr>
          <a:xfrm>
            <a:off x="137785" y="1234176"/>
            <a:ext cx="1853852" cy="2097806"/>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 Parents or teachers raise a concern about the progress of a child. Discussion with parents/ teacher/ SENDCO takes place.</a:t>
            </a:r>
          </a:p>
        </p:txBody>
      </p:sp>
      <p:sp>
        <p:nvSpPr>
          <p:cNvPr id="3" name="Right Arrow 2"/>
          <p:cNvSpPr/>
          <p:nvPr/>
        </p:nvSpPr>
        <p:spPr>
          <a:xfrm>
            <a:off x="1991637" y="1423101"/>
            <a:ext cx="2184517" cy="537244"/>
          </a:xfrm>
          <a:prstGeom prst="rightArrow">
            <a:avLst/>
          </a:prstGeom>
          <a:solidFill>
            <a:srgbClr val="8C46A8"/>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Bent Arrow 5"/>
          <p:cNvSpPr/>
          <p:nvPr/>
        </p:nvSpPr>
        <p:spPr>
          <a:xfrm rot="5400000">
            <a:off x="6247874" y="1642985"/>
            <a:ext cx="1441037" cy="1237410"/>
          </a:xfrm>
          <a:prstGeom prst="bentArrow">
            <a:avLst/>
          </a:prstGeom>
          <a:solidFill>
            <a:srgbClr val="8C46A8"/>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ounded Rectangle 6"/>
          <p:cNvSpPr/>
          <p:nvPr/>
        </p:nvSpPr>
        <p:spPr>
          <a:xfrm>
            <a:off x="4151709" y="1237538"/>
            <a:ext cx="2197979" cy="928722"/>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 Assessments are carried out to find out the specific need(s) of the child.</a:t>
            </a:r>
          </a:p>
        </p:txBody>
      </p:sp>
      <p:sp>
        <p:nvSpPr>
          <p:cNvPr id="10" name="Bent Arrow 9"/>
          <p:cNvSpPr/>
          <p:nvPr/>
        </p:nvSpPr>
        <p:spPr>
          <a:xfrm rot="16200000">
            <a:off x="2698396" y="5186395"/>
            <a:ext cx="1429087" cy="1172255"/>
          </a:xfrm>
          <a:prstGeom prst="bentArrow">
            <a:avLst/>
          </a:prstGeom>
          <a:solidFill>
            <a:srgbClr val="8C46A8"/>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p:cNvSpPr/>
          <p:nvPr/>
        </p:nvSpPr>
        <p:spPr>
          <a:xfrm>
            <a:off x="3999067" y="5057979"/>
            <a:ext cx="2580586" cy="1590131"/>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4. Teaching with regard to the Individual Target Plan, takes place.  Appropriate support/interventions are included and progress is monitored with the child.</a:t>
            </a:r>
          </a:p>
        </p:txBody>
      </p:sp>
      <p:sp>
        <p:nvSpPr>
          <p:cNvPr id="12" name="Rounded Rectangle 11"/>
          <p:cNvSpPr/>
          <p:nvPr/>
        </p:nvSpPr>
        <p:spPr>
          <a:xfrm>
            <a:off x="2084009" y="2982206"/>
            <a:ext cx="1915058" cy="2075773"/>
          </a:xfrm>
          <a:prstGeom prst="round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5. Outcomes are assessed and reviewed with the parents and the child – what’s worked well, what still needs to be worked on.</a:t>
            </a:r>
          </a:p>
        </p:txBody>
      </p:sp>
      <p:pic>
        <p:nvPicPr>
          <p:cNvPr id="18" name="Picture 17"/>
          <p:cNvPicPr>
            <a:picLocks noChangeAspect="1"/>
          </p:cNvPicPr>
          <p:nvPr/>
        </p:nvPicPr>
        <p:blipFill>
          <a:blip r:embed="rId3"/>
          <a:stretch>
            <a:fillRect/>
          </a:stretch>
        </p:blipFill>
        <p:spPr>
          <a:xfrm>
            <a:off x="4338964" y="3212304"/>
            <a:ext cx="1786262" cy="1657367"/>
          </a:xfrm>
          <a:prstGeom prst="rect">
            <a:avLst/>
          </a:prstGeom>
          <a:ln>
            <a:solidFill>
              <a:srgbClr val="000000"/>
            </a:solidFill>
          </a:ln>
        </p:spPr>
      </p:pic>
      <p:sp>
        <p:nvSpPr>
          <p:cNvPr id="23" name="Rounded Rectangle 22"/>
          <p:cNvSpPr/>
          <p:nvPr/>
        </p:nvSpPr>
        <p:spPr>
          <a:xfrm>
            <a:off x="137786" y="5468049"/>
            <a:ext cx="1853852" cy="1180061"/>
          </a:xfrm>
          <a:prstGeom prst="roundRect">
            <a:avLst/>
          </a:prstGeom>
          <a:solidFill>
            <a:srgbClr val="95E19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Concerns are addressed.  Continued progress to be monitored.</a:t>
            </a:r>
          </a:p>
        </p:txBody>
      </p:sp>
      <p:sp>
        <p:nvSpPr>
          <p:cNvPr id="24" name="Right Arrow 23"/>
          <p:cNvSpPr/>
          <p:nvPr/>
        </p:nvSpPr>
        <p:spPr>
          <a:xfrm rot="16907225">
            <a:off x="7874278" y="2343019"/>
            <a:ext cx="781890" cy="347431"/>
          </a:xfrm>
          <a:prstGeom prst="rightArrow">
            <a:avLst/>
          </a:prstGeom>
          <a:solidFill>
            <a:srgbClr val="FCAE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176154" y="2490024"/>
            <a:ext cx="2173533" cy="524495"/>
          </a:xfrm>
          <a:prstGeom prst="roundRect">
            <a:avLst/>
          </a:prstGeom>
          <a:solidFill>
            <a:srgbClr val="95E19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Ways to support at home discussed.</a:t>
            </a:r>
          </a:p>
        </p:txBody>
      </p:sp>
      <p:sp>
        <p:nvSpPr>
          <p:cNvPr id="29" name="Right Arrow 28"/>
          <p:cNvSpPr/>
          <p:nvPr/>
        </p:nvSpPr>
        <p:spPr>
          <a:xfrm rot="5400000">
            <a:off x="5094923" y="2201642"/>
            <a:ext cx="296675" cy="225911"/>
          </a:xfrm>
          <a:prstGeom prst="rightArrow">
            <a:avLst>
              <a:gd name="adj1" fmla="val 44000"/>
              <a:gd name="adj2" fmla="val 50000"/>
            </a:avLst>
          </a:prstGeom>
          <a:solidFill>
            <a:srgbClr val="FCAE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87633" y="76547"/>
            <a:ext cx="8368735" cy="687959"/>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4" name="Footer Placeholder 3"/>
          <p:cNvSpPr>
            <a:spLocks noGrp="1"/>
          </p:cNvSpPr>
          <p:nvPr>
            <p:ph type="ftr" sz="quarter" idx="11"/>
          </p:nvPr>
        </p:nvSpPr>
        <p:spPr>
          <a:xfrm>
            <a:off x="3124200" y="6565673"/>
            <a:ext cx="2895600" cy="365125"/>
          </a:xfrm>
        </p:spPr>
        <p:txBody>
          <a:bodyPr/>
          <a:lstStyle/>
          <a:p>
            <a:r>
              <a:rPr lang="en-US" dirty="0"/>
              <a:t>Last reviewed May 2026</a:t>
            </a:r>
          </a:p>
        </p:txBody>
      </p:sp>
    </p:spTree>
    <p:extLst>
      <p:ext uri="{BB962C8B-B14F-4D97-AF65-F5344CB8AC3E}">
        <p14:creationId xmlns:p14="http://schemas.microsoft.com/office/powerpoint/2010/main" val="243284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1" y="982628"/>
            <a:ext cx="8368735" cy="1446550"/>
          </a:xfrm>
          <a:prstGeom prst="rect">
            <a:avLst/>
          </a:prstGeom>
          <a:noFill/>
        </p:spPr>
        <p:txBody>
          <a:bodyPr wrap="square" rtlCol="0">
            <a:spAutoFit/>
          </a:bodyPr>
          <a:lstStyle/>
          <a:p>
            <a:pPr algn="ctr"/>
            <a:r>
              <a:rPr lang="en-US" sz="2200" dirty="0">
                <a:latin typeface="Century Gothic" panose="020B0502020202020204" pitchFamily="34" charset="0"/>
                <a:cs typeface="Comic Sans MS"/>
              </a:rPr>
              <a:t>The school will try to involve your child in </a:t>
            </a:r>
          </a:p>
          <a:p>
            <a:pPr algn="ctr"/>
            <a:r>
              <a:rPr lang="en-US" sz="2200" dirty="0">
                <a:latin typeface="Century Gothic" panose="020B0502020202020204" pitchFamily="34" charset="0"/>
                <a:cs typeface="Comic Sans MS"/>
              </a:rPr>
              <a:t>decisions about their learning.</a:t>
            </a:r>
          </a:p>
          <a:p>
            <a:pPr algn="ctr"/>
            <a:endParaRPr lang="en-US" sz="800" dirty="0">
              <a:latin typeface="Century Gothic" panose="020B0502020202020204" pitchFamily="34" charset="0"/>
              <a:cs typeface="Comic Sans MS"/>
            </a:endParaRPr>
          </a:p>
          <a:p>
            <a:pPr algn="ctr"/>
            <a:r>
              <a:rPr lang="en-US" dirty="0">
                <a:latin typeface="Century Gothic" panose="020B0502020202020204" pitchFamily="34" charset="0"/>
                <a:cs typeface="Comic Sans MS"/>
              </a:rPr>
              <a:t>Here are the things we do at St Joseph’s to make sure your child is listened to and involved in decision making:</a:t>
            </a:r>
          </a:p>
        </p:txBody>
      </p:sp>
      <p:pic>
        <p:nvPicPr>
          <p:cNvPr id="2" name="Picture 1"/>
          <p:cNvPicPr>
            <a:picLocks noChangeAspect="1"/>
          </p:cNvPicPr>
          <p:nvPr/>
        </p:nvPicPr>
        <p:blipFill>
          <a:blip r:embed="rId3"/>
          <a:stretch>
            <a:fillRect/>
          </a:stretch>
        </p:blipFill>
        <p:spPr>
          <a:xfrm>
            <a:off x="2929157" y="3288765"/>
            <a:ext cx="2770564" cy="2376854"/>
          </a:xfrm>
          <a:prstGeom prst="rect">
            <a:avLst/>
          </a:prstGeom>
        </p:spPr>
      </p:pic>
      <p:sp>
        <p:nvSpPr>
          <p:cNvPr id="3" name="Oval Callout 2"/>
          <p:cNvSpPr/>
          <p:nvPr/>
        </p:nvSpPr>
        <p:spPr>
          <a:xfrm>
            <a:off x="2992414" y="2461249"/>
            <a:ext cx="2588605" cy="827516"/>
          </a:xfrm>
          <a:prstGeom prst="wedgeEllipseCallout">
            <a:avLst>
              <a:gd name="adj1" fmla="val 25477"/>
              <a:gd name="adj2" fmla="val 99097"/>
            </a:avLst>
          </a:prstGeom>
          <a:solidFill>
            <a:schemeClr val="bg1"/>
          </a:solidFill>
          <a:ln w="38100" cmpd="sng">
            <a:solidFill>
              <a:srgbClr val="89C53C"/>
            </a:solidFill>
          </a:ln>
          <a:scene3d>
            <a:camera prst="orthographicFront">
              <a:rot lat="0" lon="212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2800" dirty="0">
                <a:solidFill>
                  <a:srgbClr val="000000"/>
                </a:solidFill>
              </a:rPr>
              <a:t>Our voice!</a:t>
            </a:r>
          </a:p>
        </p:txBody>
      </p:sp>
      <p:sp>
        <p:nvSpPr>
          <p:cNvPr id="7" name="Rounded Rectangle 6"/>
          <p:cNvSpPr/>
          <p:nvPr/>
        </p:nvSpPr>
        <p:spPr>
          <a:xfrm>
            <a:off x="364056" y="3040065"/>
            <a:ext cx="2382943" cy="1334970"/>
          </a:xfrm>
          <a:prstGeom prst="roundRect">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Being involved in target setting and saying how well we’ve done.</a:t>
            </a:r>
          </a:p>
        </p:txBody>
      </p:sp>
      <p:sp>
        <p:nvSpPr>
          <p:cNvPr id="8" name="Rounded Rectangle 7"/>
          <p:cNvSpPr/>
          <p:nvPr/>
        </p:nvSpPr>
        <p:spPr>
          <a:xfrm>
            <a:off x="7180064" y="3421286"/>
            <a:ext cx="1611852" cy="756536"/>
          </a:xfrm>
          <a:prstGeom prst="roundRect">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One page profiles</a:t>
            </a:r>
          </a:p>
        </p:txBody>
      </p:sp>
      <p:sp>
        <p:nvSpPr>
          <p:cNvPr id="9" name="Rounded Rectangle 8"/>
          <p:cNvSpPr/>
          <p:nvPr/>
        </p:nvSpPr>
        <p:spPr>
          <a:xfrm>
            <a:off x="5761974" y="4368704"/>
            <a:ext cx="3029942" cy="1676852"/>
          </a:xfrm>
          <a:prstGeom prst="roundRect">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 Open door policy – We can speak to the Head, Deputy or SENDCO, Pastoral Lead as well as out class teacher.</a:t>
            </a:r>
          </a:p>
        </p:txBody>
      </p:sp>
      <p:sp>
        <p:nvSpPr>
          <p:cNvPr id="10" name="Rounded Rectangle 9"/>
          <p:cNvSpPr/>
          <p:nvPr/>
        </p:nvSpPr>
        <p:spPr>
          <a:xfrm>
            <a:off x="3234443" y="5605381"/>
            <a:ext cx="2159992" cy="919083"/>
          </a:xfrm>
          <a:prstGeom prst="roundRect">
            <a:avLst>
              <a:gd name="adj" fmla="val 29912"/>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Person-</a:t>
            </a:r>
            <a:r>
              <a:rPr lang="en-US" sz="2000" dirty="0" err="1">
                <a:solidFill>
                  <a:srgbClr val="000000"/>
                </a:solidFill>
              </a:rPr>
              <a:t>Centred</a:t>
            </a:r>
            <a:r>
              <a:rPr lang="en-US" sz="2000" dirty="0">
                <a:solidFill>
                  <a:srgbClr val="000000"/>
                </a:solidFill>
              </a:rPr>
              <a:t> Reviews</a:t>
            </a:r>
          </a:p>
        </p:txBody>
      </p:sp>
      <p:sp>
        <p:nvSpPr>
          <p:cNvPr id="11" name="Rounded Rectangle 10"/>
          <p:cNvSpPr/>
          <p:nvPr/>
        </p:nvSpPr>
        <p:spPr>
          <a:xfrm>
            <a:off x="423181" y="4787420"/>
            <a:ext cx="2382943" cy="1334970"/>
          </a:xfrm>
          <a:prstGeom prst="roundRect">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Being involved in reviewing our progress in interventions.</a:t>
            </a:r>
          </a:p>
        </p:txBody>
      </p:sp>
      <p:sp>
        <p:nvSpPr>
          <p:cNvPr id="12" name="Rounded Rectangle 11"/>
          <p:cNvSpPr/>
          <p:nvPr/>
        </p:nvSpPr>
        <p:spPr>
          <a:xfrm>
            <a:off x="6026129" y="2648470"/>
            <a:ext cx="2382943" cy="553524"/>
          </a:xfrm>
          <a:prstGeom prst="roundRect">
            <a:avLst/>
          </a:prstGeom>
          <a:solidFill>
            <a:srgbClr val="FFFFFF"/>
          </a:solidFill>
          <a:ln w="28575"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Pupil voice</a:t>
            </a:r>
          </a:p>
        </p:txBody>
      </p:sp>
      <p:sp>
        <p:nvSpPr>
          <p:cNvPr id="14" name="Rectangle 13"/>
          <p:cNvSpPr/>
          <p:nvPr/>
        </p:nvSpPr>
        <p:spPr>
          <a:xfrm>
            <a:off x="423181" y="203500"/>
            <a:ext cx="8368735" cy="687959"/>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4" name="Footer Placeholder 3"/>
          <p:cNvSpPr>
            <a:spLocks noGrp="1"/>
          </p:cNvSpPr>
          <p:nvPr>
            <p:ph type="ftr" sz="quarter" idx="11"/>
          </p:nvPr>
        </p:nvSpPr>
        <p:spPr>
          <a:xfrm>
            <a:off x="3124200" y="6477537"/>
            <a:ext cx="2895600" cy="365125"/>
          </a:xfrm>
        </p:spPr>
        <p:txBody>
          <a:bodyPr/>
          <a:lstStyle/>
          <a:p>
            <a:r>
              <a:rPr lang="en-US" dirty="0"/>
              <a:t>Last reviewed May 2026</a:t>
            </a:r>
          </a:p>
        </p:txBody>
      </p:sp>
    </p:spTree>
    <p:extLst>
      <p:ext uri="{BB962C8B-B14F-4D97-AF65-F5344CB8AC3E}">
        <p14:creationId xmlns:p14="http://schemas.microsoft.com/office/powerpoint/2010/main" val="1615460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79529"/>
            <a:ext cx="9160708" cy="923330"/>
          </a:xfrm>
          <a:prstGeom prst="rect">
            <a:avLst/>
          </a:prstGeom>
          <a:noFill/>
        </p:spPr>
        <p:txBody>
          <a:bodyPr wrap="square" rtlCol="0">
            <a:spAutoFit/>
          </a:bodyPr>
          <a:lstStyle/>
          <a:p>
            <a:pPr algn="ctr"/>
            <a:r>
              <a:rPr lang="en-US" dirty="0">
                <a:latin typeface="Century Gothic" panose="020B0502020202020204" pitchFamily="34" charset="0"/>
                <a:cs typeface="Comic Sans MS"/>
              </a:rPr>
              <a:t>We will be happy to give you contact details for </a:t>
            </a:r>
            <a:r>
              <a:rPr lang="en-US" dirty="0" err="1">
                <a:latin typeface="Century Gothic" panose="020B0502020202020204" pitchFamily="34" charset="0"/>
                <a:cs typeface="Comic Sans MS"/>
              </a:rPr>
              <a:t>organisations</a:t>
            </a:r>
            <a:r>
              <a:rPr lang="en-US" dirty="0">
                <a:latin typeface="Century Gothic" panose="020B0502020202020204" pitchFamily="34" charset="0"/>
                <a:cs typeface="Comic Sans MS"/>
              </a:rPr>
              <a:t> who can give advice and support for you and your child</a:t>
            </a:r>
            <a:r>
              <a:rPr lang="en-US" sz="1600" dirty="0">
                <a:latin typeface="Century Gothic" panose="020B0502020202020204" pitchFamily="34" charset="0"/>
                <a:cs typeface="Comic Sans MS"/>
              </a:rPr>
              <a:t>.  </a:t>
            </a:r>
          </a:p>
          <a:p>
            <a:pPr algn="ctr"/>
            <a:r>
              <a:rPr lang="en-US" sz="1600" dirty="0">
                <a:latin typeface="Century Gothic" panose="020B0502020202020204" pitchFamily="34" charset="0"/>
                <a:cs typeface="Comic Sans MS"/>
              </a:rPr>
              <a:t>Please speak to Mrs West or Mrs Pullen if you need any other contact details.</a:t>
            </a:r>
          </a:p>
        </p:txBody>
      </p:sp>
      <p:sp>
        <p:nvSpPr>
          <p:cNvPr id="2" name="Rounded Rectangle 1"/>
          <p:cNvSpPr/>
          <p:nvPr/>
        </p:nvSpPr>
        <p:spPr>
          <a:xfrm>
            <a:off x="2315748" y="2180825"/>
            <a:ext cx="1897992" cy="686198"/>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Communication and Autism Team</a:t>
            </a:r>
          </a:p>
          <a:p>
            <a:pPr algn="ctr"/>
            <a:r>
              <a:rPr lang="en-US" sz="1200" dirty="0">
                <a:solidFill>
                  <a:schemeClr val="tx1"/>
                </a:solidFill>
                <a:latin typeface="Century Gothic" panose="020B0502020202020204" pitchFamily="34" charset="0"/>
              </a:rPr>
              <a:t>Tel: </a:t>
            </a:r>
            <a:r>
              <a:rPr lang="en-US" sz="1200" b="1" dirty="0">
                <a:solidFill>
                  <a:srgbClr val="002060"/>
                </a:solidFill>
                <a:latin typeface="Century Gothic" panose="020B0502020202020204" pitchFamily="34" charset="0"/>
              </a:rPr>
              <a:t>0121 303 1792</a:t>
            </a:r>
          </a:p>
        </p:txBody>
      </p:sp>
      <p:sp>
        <p:nvSpPr>
          <p:cNvPr id="6" name="Rounded Rectangle 5"/>
          <p:cNvSpPr/>
          <p:nvPr/>
        </p:nvSpPr>
        <p:spPr>
          <a:xfrm>
            <a:off x="179076" y="2148702"/>
            <a:ext cx="1974307" cy="1355238"/>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Language, Learning and Strategic Support Team</a:t>
            </a:r>
          </a:p>
          <a:p>
            <a:pPr algn="ctr"/>
            <a:r>
              <a:rPr lang="en-US" sz="1200" dirty="0">
                <a:solidFill>
                  <a:schemeClr val="tx1"/>
                </a:solidFill>
                <a:latin typeface="Century Gothic" panose="020B0502020202020204" pitchFamily="34" charset="0"/>
              </a:rPr>
              <a:t>Email: </a:t>
            </a:r>
            <a:r>
              <a:rPr lang="en-US" sz="1200" dirty="0">
                <a:solidFill>
                  <a:schemeClr val="tx1"/>
                </a:solidFill>
                <a:latin typeface="Century Gothic" panose="020B0502020202020204" pitchFamily="34" charset="0"/>
                <a:hlinkClick r:id="rId3"/>
              </a:rPr>
              <a:t>Ldparentenquries@birmingham.gov.uk</a:t>
            </a:r>
            <a:endParaRPr lang="en-US" sz="1200" dirty="0">
              <a:solidFill>
                <a:schemeClr val="tx1"/>
              </a:solidFill>
              <a:latin typeface="Century Gothic" panose="020B0502020202020204" pitchFamily="34" charset="0"/>
            </a:endParaRPr>
          </a:p>
          <a:p>
            <a:pPr algn="ctr"/>
            <a:endParaRPr lang="en-US" sz="1200" dirty="0">
              <a:solidFill>
                <a:schemeClr val="tx1"/>
              </a:solidFill>
              <a:latin typeface="Century Gothic" panose="020B0502020202020204" pitchFamily="34" charset="0"/>
            </a:endParaRPr>
          </a:p>
        </p:txBody>
      </p:sp>
      <p:sp>
        <p:nvSpPr>
          <p:cNvPr id="8" name="Rounded Rectangle 7"/>
          <p:cNvSpPr/>
          <p:nvPr/>
        </p:nvSpPr>
        <p:spPr>
          <a:xfrm>
            <a:off x="4357744" y="2188224"/>
            <a:ext cx="2031982" cy="689179"/>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Behaviour Support Service (BSS)</a:t>
            </a:r>
          </a:p>
          <a:p>
            <a:pPr algn="ctr"/>
            <a:r>
              <a:rPr lang="en-US" sz="1200" dirty="0">
                <a:solidFill>
                  <a:schemeClr val="tx1"/>
                </a:solidFill>
                <a:latin typeface="Century Gothic" panose="020B0502020202020204" pitchFamily="34" charset="0"/>
              </a:rPr>
              <a:t>Tel: </a:t>
            </a:r>
            <a:r>
              <a:rPr lang="en-US" sz="1200" b="1" dirty="0">
                <a:solidFill>
                  <a:srgbClr val="002060"/>
                </a:solidFill>
                <a:latin typeface="Century Gothic" panose="020B0502020202020204" pitchFamily="34" charset="0"/>
              </a:rPr>
              <a:t>0121 303 0272</a:t>
            </a:r>
          </a:p>
        </p:txBody>
      </p:sp>
      <p:sp>
        <p:nvSpPr>
          <p:cNvPr id="3" name="TextBox 2"/>
          <p:cNvSpPr txBox="1"/>
          <p:nvPr/>
        </p:nvSpPr>
        <p:spPr>
          <a:xfrm>
            <a:off x="16711" y="1799518"/>
            <a:ext cx="9143997" cy="400110"/>
          </a:xfrm>
          <a:prstGeom prst="rect">
            <a:avLst/>
          </a:prstGeom>
          <a:noFill/>
        </p:spPr>
        <p:txBody>
          <a:bodyPr wrap="square" rtlCol="0">
            <a:spAutoFit/>
          </a:bodyPr>
          <a:lstStyle/>
          <a:p>
            <a:pPr algn="ctr"/>
            <a:r>
              <a:rPr lang="en-US" sz="2000" dirty="0">
                <a:solidFill>
                  <a:srgbClr val="7030A0"/>
                </a:solidFill>
              </a:rPr>
              <a:t>Local Authority Support Services:</a:t>
            </a:r>
          </a:p>
        </p:txBody>
      </p:sp>
      <p:sp>
        <p:nvSpPr>
          <p:cNvPr id="10" name="Rounded Rectangle 9"/>
          <p:cNvSpPr/>
          <p:nvPr/>
        </p:nvSpPr>
        <p:spPr>
          <a:xfrm>
            <a:off x="6512776" y="2188223"/>
            <a:ext cx="2302337" cy="689180"/>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latin typeface="Century Gothic" panose="020B0502020202020204" pitchFamily="34" charset="0"/>
              </a:rPr>
              <a:t>Team for children with physical difficulties PDSS</a:t>
            </a:r>
          </a:p>
          <a:p>
            <a:pPr algn="ctr"/>
            <a:r>
              <a:rPr lang="en-US" sz="1200" dirty="0">
                <a:solidFill>
                  <a:schemeClr val="tx1"/>
                </a:solidFill>
                <a:latin typeface="Century Gothic" panose="020B0502020202020204" pitchFamily="34" charset="0"/>
              </a:rPr>
              <a:t>Tel:</a:t>
            </a:r>
            <a:r>
              <a:rPr lang="en-US" sz="1200" b="1" dirty="0">
                <a:solidFill>
                  <a:srgbClr val="002060"/>
                </a:solidFill>
                <a:latin typeface="Century Gothic" panose="020B0502020202020204" pitchFamily="34" charset="0"/>
              </a:rPr>
              <a:t> 0121 303 0464</a:t>
            </a:r>
          </a:p>
        </p:txBody>
      </p:sp>
      <p:sp>
        <p:nvSpPr>
          <p:cNvPr id="11" name="TextBox 10"/>
          <p:cNvSpPr txBox="1"/>
          <p:nvPr/>
        </p:nvSpPr>
        <p:spPr>
          <a:xfrm>
            <a:off x="0" y="3601354"/>
            <a:ext cx="9143999" cy="400110"/>
          </a:xfrm>
          <a:prstGeom prst="rect">
            <a:avLst/>
          </a:prstGeom>
          <a:noFill/>
        </p:spPr>
        <p:txBody>
          <a:bodyPr wrap="square" rtlCol="0">
            <a:spAutoFit/>
          </a:bodyPr>
          <a:lstStyle/>
          <a:p>
            <a:pPr algn="ctr"/>
            <a:r>
              <a:rPr lang="en-US" sz="2000" dirty="0">
                <a:solidFill>
                  <a:srgbClr val="8C46A8"/>
                </a:solidFill>
                <a:latin typeface="+mj-lt"/>
              </a:rPr>
              <a:t>Health Services:</a:t>
            </a:r>
          </a:p>
        </p:txBody>
      </p:sp>
      <p:sp>
        <p:nvSpPr>
          <p:cNvPr id="13" name="Rounded Rectangle 12"/>
          <p:cNvSpPr/>
          <p:nvPr/>
        </p:nvSpPr>
        <p:spPr>
          <a:xfrm>
            <a:off x="257040" y="3925919"/>
            <a:ext cx="2566547" cy="464250"/>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School Nurse Service    </a:t>
            </a:r>
          </a:p>
          <a:p>
            <a:pPr algn="ctr"/>
            <a:r>
              <a:rPr lang="en-US" sz="1200" dirty="0">
                <a:solidFill>
                  <a:schemeClr val="tx1"/>
                </a:solidFill>
                <a:latin typeface="Century Gothic" panose="020B0502020202020204" pitchFamily="34" charset="0"/>
              </a:rPr>
              <a:t>Tel: </a:t>
            </a:r>
            <a:r>
              <a:rPr lang="en-US" sz="1200" b="1" dirty="0">
                <a:solidFill>
                  <a:srgbClr val="002060"/>
                </a:solidFill>
                <a:latin typeface="Century Gothic" panose="020B0502020202020204" pitchFamily="34" charset="0"/>
              </a:rPr>
              <a:t>0121 466 6266</a:t>
            </a:r>
          </a:p>
        </p:txBody>
      </p:sp>
      <p:sp>
        <p:nvSpPr>
          <p:cNvPr id="14" name="Rounded Rectangle 13"/>
          <p:cNvSpPr/>
          <p:nvPr/>
        </p:nvSpPr>
        <p:spPr>
          <a:xfrm>
            <a:off x="6063572" y="3907681"/>
            <a:ext cx="2751541" cy="482488"/>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Speech and Language Therapy   Tel: </a:t>
            </a:r>
            <a:r>
              <a:rPr lang="en-US" sz="1200" b="1" dirty="0">
                <a:solidFill>
                  <a:srgbClr val="002060"/>
                </a:solidFill>
                <a:latin typeface="Century Gothic" panose="020B0502020202020204" pitchFamily="34" charset="0"/>
              </a:rPr>
              <a:t> 0121 466 3370</a:t>
            </a:r>
          </a:p>
        </p:txBody>
      </p:sp>
      <p:sp>
        <p:nvSpPr>
          <p:cNvPr id="16" name="TextBox 15"/>
          <p:cNvSpPr txBox="1"/>
          <p:nvPr/>
        </p:nvSpPr>
        <p:spPr>
          <a:xfrm>
            <a:off x="16711" y="4524646"/>
            <a:ext cx="9143997" cy="400110"/>
          </a:xfrm>
          <a:prstGeom prst="rect">
            <a:avLst/>
          </a:prstGeom>
          <a:noFill/>
        </p:spPr>
        <p:txBody>
          <a:bodyPr wrap="square" rtlCol="0">
            <a:spAutoFit/>
          </a:bodyPr>
          <a:lstStyle/>
          <a:p>
            <a:pPr algn="ctr"/>
            <a:r>
              <a:rPr lang="en-US" sz="2000" dirty="0">
                <a:solidFill>
                  <a:srgbClr val="8C46A8"/>
                </a:solidFill>
              </a:rPr>
              <a:t>Social Services and Voluntary </a:t>
            </a:r>
            <a:r>
              <a:rPr lang="en-US" sz="2000" dirty="0" err="1">
                <a:solidFill>
                  <a:srgbClr val="8C46A8"/>
                </a:solidFill>
              </a:rPr>
              <a:t>Organisations</a:t>
            </a:r>
            <a:r>
              <a:rPr lang="en-US" sz="2000" dirty="0">
                <a:solidFill>
                  <a:srgbClr val="8C46A8"/>
                </a:solidFill>
              </a:rPr>
              <a:t>:</a:t>
            </a:r>
          </a:p>
        </p:txBody>
      </p:sp>
      <p:sp>
        <p:nvSpPr>
          <p:cNvPr id="17" name="Rounded Rectangle 16"/>
          <p:cNvSpPr/>
          <p:nvPr/>
        </p:nvSpPr>
        <p:spPr>
          <a:xfrm>
            <a:off x="273751" y="4878349"/>
            <a:ext cx="4045898" cy="520076"/>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latin typeface="Century Gothic" panose="020B0502020202020204" pitchFamily="34" charset="0"/>
              </a:rPr>
              <a:t>Childrens</a:t>
            </a:r>
            <a:r>
              <a:rPr lang="en-US" sz="1200" dirty="0">
                <a:solidFill>
                  <a:schemeClr val="tx1"/>
                </a:solidFill>
                <a:latin typeface="Century Gothic" panose="020B0502020202020204" pitchFamily="34" charset="0"/>
              </a:rPr>
              <a:t> Services   </a:t>
            </a:r>
          </a:p>
          <a:p>
            <a:pPr algn="ctr"/>
            <a:r>
              <a:rPr lang="en-US" sz="1200" dirty="0">
                <a:solidFill>
                  <a:schemeClr val="tx1"/>
                </a:solidFill>
                <a:latin typeface="Century Gothic" panose="020B0502020202020204" pitchFamily="34" charset="0"/>
              </a:rPr>
              <a:t> </a:t>
            </a:r>
            <a:r>
              <a:rPr lang="en-US" sz="1200" b="1" dirty="0">
                <a:solidFill>
                  <a:srgbClr val="002060"/>
                </a:solidFill>
                <a:latin typeface="Century Gothic" panose="020B0502020202020204" pitchFamily="34" charset="0"/>
              </a:rPr>
              <a:t>Tel: 0121 303 1888 </a:t>
            </a:r>
          </a:p>
        </p:txBody>
      </p:sp>
      <p:sp>
        <p:nvSpPr>
          <p:cNvPr id="18" name="Rounded Rectangle 17"/>
          <p:cNvSpPr/>
          <p:nvPr/>
        </p:nvSpPr>
        <p:spPr>
          <a:xfrm>
            <a:off x="4500218" y="4878349"/>
            <a:ext cx="4314895" cy="510448"/>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Child and Mental Health Services (CAMHS)   </a:t>
            </a:r>
          </a:p>
          <a:p>
            <a:pPr algn="ctr"/>
            <a:r>
              <a:rPr lang="en-US" sz="1200" dirty="0">
                <a:solidFill>
                  <a:schemeClr val="tx1"/>
                </a:solidFill>
                <a:latin typeface="Century Gothic" panose="020B0502020202020204" pitchFamily="34" charset="0"/>
              </a:rPr>
              <a:t>Tel: </a:t>
            </a:r>
            <a:r>
              <a:rPr lang="en-US" sz="1200" b="1" dirty="0">
                <a:solidFill>
                  <a:srgbClr val="002060"/>
                </a:solidFill>
                <a:latin typeface="Century Gothic" panose="020B0502020202020204" pitchFamily="34" charset="0"/>
              </a:rPr>
              <a:t>0121 333 9193 </a:t>
            </a:r>
          </a:p>
        </p:txBody>
      </p:sp>
      <p:sp>
        <p:nvSpPr>
          <p:cNvPr id="19" name="Rounded Rectangle 18"/>
          <p:cNvSpPr/>
          <p:nvPr/>
        </p:nvSpPr>
        <p:spPr>
          <a:xfrm>
            <a:off x="273751" y="5487979"/>
            <a:ext cx="4045898" cy="507866"/>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Action for Children   </a:t>
            </a:r>
          </a:p>
          <a:p>
            <a:pPr algn="ctr"/>
            <a:r>
              <a:rPr lang="en-US" sz="1200" dirty="0">
                <a:solidFill>
                  <a:schemeClr val="tx1"/>
                </a:solidFill>
                <a:latin typeface="Century Gothic" panose="020B0502020202020204" pitchFamily="34" charset="0"/>
              </a:rPr>
              <a:t>Tel: </a:t>
            </a:r>
            <a:r>
              <a:rPr lang="en-US" sz="1200" b="1" dirty="0">
                <a:solidFill>
                  <a:srgbClr val="002060"/>
                </a:solidFill>
                <a:latin typeface="Century Gothic" panose="020B0502020202020204" pitchFamily="34" charset="0"/>
              </a:rPr>
              <a:t>0121 507 9500</a:t>
            </a:r>
          </a:p>
        </p:txBody>
      </p:sp>
      <p:sp>
        <p:nvSpPr>
          <p:cNvPr id="20" name="Rounded Rectangle 19"/>
          <p:cNvSpPr/>
          <p:nvPr/>
        </p:nvSpPr>
        <p:spPr>
          <a:xfrm>
            <a:off x="3155093" y="3931798"/>
            <a:ext cx="2566547" cy="458371"/>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Child Development Centre    Tel: </a:t>
            </a:r>
            <a:r>
              <a:rPr lang="en-US" sz="1200" b="1" dirty="0">
                <a:solidFill>
                  <a:srgbClr val="002060"/>
                </a:solidFill>
                <a:latin typeface="Century Gothic" panose="020B0502020202020204" pitchFamily="34" charset="0"/>
              </a:rPr>
              <a:t>0121 507 9500</a:t>
            </a:r>
          </a:p>
        </p:txBody>
      </p:sp>
      <p:sp>
        <p:nvSpPr>
          <p:cNvPr id="21" name="Rounded Rectangle 20"/>
          <p:cNvSpPr/>
          <p:nvPr/>
        </p:nvSpPr>
        <p:spPr>
          <a:xfrm>
            <a:off x="4500218" y="5487978"/>
            <a:ext cx="4314895" cy="507867"/>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Century Gothic" panose="020B0502020202020204" pitchFamily="34" charset="0"/>
            </a:endParaRPr>
          </a:p>
          <a:p>
            <a:pPr algn="ctr"/>
            <a:r>
              <a:rPr lang="en-US" sz="1200" dirty="0">
                <a:solidFill>
                  <a:schemeClr val="tx1"/>
                </a:solidFill>
                <a:latin typeface="Century Gothic" panose="020B0502020202020204" pitchFamily="34" charset="0"/>
              </a:rPr>
              <a:t>SENDIASS</a:t>
            </a:r>
            <a:r>
              <a:rPr lang="en-US" sz="1200" dirty="0">
                <a:solidFill>
                  <a:prstClr val="black"/>
                </a:solidFill>
                <a:latin typeface="Century Gothic" panose="020B0502020202020204" pitchFamily="34" charset="0"/>
              </a:rPr>
              <a:t> </a:t>
            </a:r>
          </a:p>
          <a:p>
            <a:pPr algn="ctr"/>
            <a:r>
              <a:rPr lang="en-US" sz="1200" dirty="0">
                <a:solidFill>
                  <a:prstClr val="black"/>
                </a:solidFill>
                <a:latin typeface="Century Gothic" panose="020B0502020202020204" pitchFamily="34" charset="0"/>
              </a:rPr>
              <a:t>Tel: </a:t>
            </a:r>
            <a:r>
              <a:rPr lang="en-US" sz="1200" b="1" dirty="0">
                <a:solidFill>
                  <a:srgbClr val="002060"/>
                </a:solidFill>
                <a:latin typeface="Century Gothic" panose="020B0502020202020204" pitchFamily="34" charset="0"/>
              </a:rPr>
              <a:t>0121 303 5004 </a:t>
            </a:r>
            <a:endParaRPr lang="en-US" sz="1200" dirty="0">
              <a:solidFill>
                <a:schemeClr val="tx1"/>
              </a:solidFill>
              <a:latin typeface="Century Gothic" panose="020B0502020202020204" pitchFamily="34" charset="0"/>
            </a:endParaRPr>
          </a:p>
          <a:p>
            <a:pPr algn="ctr"/>
            <a:endParaRPr lang="en-US" sz="1200" dirty="0">
              <a:solidFill>
                <a:schemeClr val="tx1"/>
              </a:solidFill>
              <a:latin typeface="Century Gothic" panose="020B0502020202020204" pitchFamily="34" charset="0"/>
            </a:endParaRPr>
          </a:p>
        </p:txBody>
      </p:sp>
      <p:sp>
        <p:nvSpPr>
          <p:cNvPr id="22" name="Rounded Rectangle 21"/>
          <p:cNvSpPr/>
          <p:nvPr/>
        </p:nvSpPr>
        <p:spPr>
          <a:xfrm>
            <a:off x="3027792" y="3035135"/>
            <a:ext cx="2550291" cy="479019"/>
          </a:xfrm>
          <a:prstGeom prst="roundRect">
            <a:avLst/>
          </a:prstGeom>
          <a:solidFill>
            <a:schemeClr val="bg1"/>
          </a:solidFill>
          <a:ln w="38100" cmpd="sng">
            <a:solidFill>
              <a:srgbClr val="89C53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SENAR   </a:t>
            </a:r>
          </a:p>
          <a:p>
            <a:pPr algn="ctr"/>
            <a:r>
              <a:rPr lang="en-US" sz="1200" dirty="0">
                <a:solidFill>
                  <a:schemeClr val="tx1"/>
                </a:solidFill>
                <a:latin typeface="Century Gothic" panose="020B0502020202020204" pitchFamily="34" charset="0"/>
              </a:rPr>
              <a:t>Tel: </a:t>
            </a:r>
            <a:r>
              <a:rPr lang="en-US" sz="1200" b="1" dirty="0">
                <a:solidFill>
                  <a:schemeClr val="tx2"/>
                </a:solidFill>
                <a:latin typeface="Century Gothic" panose="020B0502020202020204" pitchFamily="34" charset="0"/>
              </a:rPr>
              <a:t>0121 675 8085</a:t>
            </a:r>
          </a:p>
        </p:txBody>
      </p:sp>
      <p:sp>
        <p:nvSpPr>
          <p:cNvPr id="24" name="Rectangle 23"/>
          <p:cNvSpPr/>
          <p:nvPr/>
        </p:nvSpPr>
        <p:spPr>
          <a:xfrm>
            <a:off x="423181" y="115703"/>
            <a:ext cx="8368735" cy="687959"/>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50800" dist="38100" dir="2700000" algn="tl" rotWithShape="0">
                    <a:prstClr val="black">
                      <a:alpha val="40000"/>
                    </a:prstClr>
                  </a:outerShdw>
                </a:effectLst>
                <a:latin typeface="Century Gothic" panose="020B0502020202020204" pitchFamily="34" charset="0"/>
                <a:cs typeface="Calibri" panose="020F0502020204030204" pitchFamily="34" charset="0"/>
              </a:rPr>
              <a:t>A partnership approach</a:t>
            </a:r>
          </a:p>
        </p:txBody>
      </p:sp>
      <p:sp>
        <p:nvSpPr>
          <p:cNvPr id="25" name="TextBox 24">
            <a:hlinkClick r:id="rId4" action="ppaction://hlinksldjump"/>
          </p:cNvPr>
          <p:cNvSpPr txBox="1"/>
          <p:nvPr/>
        </p:nvSpPr>
        <p:spPr>
          <a:xfrm>
            <a:off x="6338170" y="6277411"/>
            <a:ext cx="2680570" cy="369332"/>
          </a:xfrm>
          <a:prstGeom prst="rect">
            <a:avLst/>
          </a:prstGeom>
          <a:solidFill>
            <a:srgbClr val="95E191"/>
          </a:solidFill>
          <a:ln>
            <a:solidFill>
              <a:schemeClr val="tx1"/>
            </a:solidFill>
          </a:ln>
        </p:spPr>
        <p:txBody>
          <a:bodyPr wrap="square" rtlCol="0">
            <a:spAutoFit/>
          </a:bodyPr>
          <a:lstStyle/>
          <a:p>
            <a:pPr algn="ctr"/>
            <a:r>
              <a:rPr lang="en-GB" dirty="0"/>
              <a:t>Return to Introduction</a:t>
            </a:r>
          </a:p>
        </p:txBody>
      </p:sp>
      <p:sp>
        <p:nvSpPr>
          <p:cNvPr id="4" name="Footer Placeholder 3"/>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287816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075"/>
            <a:ext cx="8229600" cy="889144"/>
          </a:xfr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a:normAutofit/>
          </a:bodyPr>
          <a:lstStyle/>
          <a:p>
            <a:r>
              <a:rPr lang="en-US" sz="3600" dirty="0">
                <a:ln>
                  <a:solidFill>
                    <a:schemeClr val="tx1"/>
                  </a:solidFill>
                </a:ln>
                <a:latin typeface="Century Gothic" panose="020B0502020202020204" pitchFamily="34" charset="0"/>
                <a:cs typeface="Comic Sans MS"/>
              </a:rPr>
              <a:t>Open and honest communication</a:t>
            </a:r>
          </a:p>
        </p:txBody>
      </p:sp>
      <p:sp>
        <p:nvSpPr>
          <p:cNvPr id="3" name="Content Placeholder 2"/>
          <p:cNvSpPr>
            <a:spLocks noGrp="1"/>
          </p:cNvSpPr>
          <p:nvPr>
            <p:ph idx="1"/>
          </p:nvPr>
        </p:nvSpPr>
        <p:spPr>
          <a:xfrm>
            <a:off x="457200" y="1420091"/>
            <a:ext cx="8229601" cy="5001016"/>
          </a:xfrm>
        </p:spPr>
        <p:txBody>
          <a:bodyPr>
            <a:noAutofit/>
          </a:bodyPr>
          <a:lstStyle/>
          <a:p>
            <a:pPr marL="0" indent="0" algn="just">
              <a:buNone/>
            </a:pPr>
            <a:r>
              <a:rPr lang="en-US" sz="1800" dirty="0">
                <a:latin typeface="Century Gothic" panose="020B0502020202020204" pitchFamily="34" charset="0"/>
              </a:rPr>
              <a:t>In this section, you can find out about:</a:t>
            </a:r>
          </a:p>
          <a:p>
            <a:pPr marL="0" indent="0" algn="just">
              <a:buNone/>
            </a:pPr>
            <a:endParaRPr lang="en-US" sz="1800" dirty="0">
              <a:latin typeface="Century Gothic" panose="020B0502020202020204" pitchFamily="34" charset="0"/>
            </a:endParaRPr>
          </a:p>
          <a:p>
            <a:pPr algn="just"/>
            <a:r>
              <a:rPr lang="en-US" sz="1800" dirty="0">
                <a:latin typeface="Century Gothic" panose="020B0502020202020204" pitchFamily="34" charset="0"/>
              </a:rPr>
              <a:t>How to speak to the SENDCO, if you have a concern.</a:t>
            </a:r>
          </a:p>
          <a:p>
            <a:pPr marL="0" indent="0" algn="just">
              <a:buNone/>
            </a:pPr>
            <a:endParaRPr lang="en-US" sz="1800" dirty="0">
              <a:latin typeface="Century Gothic" panose="020B0502020202020204" pitchFamily="34" charset="0"/>
            </a:endParaRPr>
          </a:p>
          <a:p>
            <a:pPr algn="just"/>
            <a:r>
              <a:rPr lang="en-US" sz="1800" dirty="0">
                <a:latin typeface="Century Gothic" panose="020B0502020202020204" pitchFamily="34" charset="0"/>
              </a:rPr>
              <a:t>How we try to make the information about your child clear and easily understood.</a:t>
            </a:r>
          </a:p>
          <a:p>
            <a:pPr marL="0" indent="0" algn="just">
              <a:buNone/>
            </a:pPr>
            <a:endParaRPr lang="en-US" sz="1800" dirty="0">
              <a:latin typeface="Century Gothic" panose="020B0502020202020204" pitchFamily="34" charset="0"/>
            </a:endParaRPr>
          </a:p>
          <a:p>
            <a:pPr algn="just"/>
            <a:r>
              <a:rPr lang="en-US" sz="1800" dirty="0">
                <a:latin typeface="Century Gothic" panose="020B0502020202020204" pitchFamily="34" charset="0"/>
              </a:rPr>
              <a:t>Which agencies might become involved with your child.</a:t>
            </a:r>
          </a:p>
          <a:p>
            <a:pPr marL="0" indent="0" algn="just">
              <a:buNone/>
            </a:pPr>
            <a:endParaRPr lang="en-US" sz="1800" dirty="0">
              <a:latin typeface="Century Gothic" panose="020B0502020202020204" pitchFamily="34" charset="0"/>
            </a:endParaRPr>
          </a:p>
          <a:p>
            <a:pPr algn="just"/>
            <a:r>
              <a:rPr lang="en-US" sz="1800" dirty="0">
                <a:latin typeface="Century Gothic" panose="020B0502020202020204" pitchFamily="34" charset="0"/>
              </a:rPr>
              <a:t>How we ensure the necessary people know about your child’s needs.</a:t>
            </a:r>
          </a:p>
          <a:p>
            <a:pPr marL="0" indent="0" algn="just">
              <a:buNone/>
            </a:pPr>
            <a:endParaRPr lang="en-US" sz="1800" dirty="0">
              <a:latin typeface="Century Gothic" panose="020B0502020202020204" pitchFamily="34" charset="0"/>
            </a:endParaRPr>
          </a:p>
          <a:p>
            <a:pPr algn="just"/>
            <a:r>
              <a:rPr lang="en-US" sz="1800" dirty="0">
                <a:latin typeface="Century Gothic" panose="020B0502020202020204" pitchFamily="34" charset="0"/>
              </a:rPr>
              <a:t>What happens when your child moves school.</a:t>
            </a:r>
          </a:p>
          <a:p>
            <a:pPr algn="just"/>
            <a:endParaRPr lang="en-US" sz="2400" dirty="0">
              <a:latin typeface="Century Gothic" panose="020B0502020202020204" pitchFamily="34" charset="0"/>
            </a:endParaRPr>
          </a:p>
          <a:p>
            <a:pPr algn="just"/>
            <a:endParaRPr lang="en-US" sz="2400" dirty="0">
              <a:latin typeface="Century Gothic" panose="020B0502020202020204" pitchFamily="34" charset="0"/>
            </a:endParaRPr>
          </a:p>
          <a:p>
            <a:pPr algn="just"/>
            <a:endParaRPr lang="en-US" sz="2400" dirty="0">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4125417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3182" y="134594"/>
            <a:ext cx="8232302"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38100" dist="19050" dir="2700000" algn="tl" rotWithShape="0">
                    <a:schemeClr val="dk1">
                      <a:alpha val="40000"/>
                    </a:schemeClr>
                  </a:outerShdw>
                </a:effectLst>
                <a:latin typeface="Century Gothic" panose="020B0502020202020204" pitchFamily="34" charset="0"/>
                <a:cs typeface="Comic Sans MS"/>
              </a:rPr>
              <a:t>Open and honest communication</a:t>
            </a:r>
          </a:p>
        </p:txBody>
      </p:sp>
      <p:sp>
        <p:nvSpPr>
          <p:cNvPr id="5" name="TextBox 4"/>
          <p:cNvSpPr txBox="1"/>
          <p:nvPr/>
        </p:nvSpPr>
        <p:spPr>
          <a:xfrm>
            <a:off x="423181" y="927966"/>
            <a:ext cx="8232303" cy="5724644"/>
          </a:xfrm>
          <a:prstGeom prst="rect">
            <a:avLst/>
          </a:prstGeom>
          <a:noFill/>
        </p:spPr>
        <p:txBody>
          <a:bodyPr wrap="square" rtlCol="0">
            <a:spAutoFit/>
          </a:bodyPr>
          <a:lstStyle/>
          <a:p>
            <a:pPr algn="ctr"/>
            <a:r>
              <a:rPr lang="en-US" sz="2400" dirty="0">
                <a:latin typeface="Century Gothic" panose="020B0502020202020204" pitchFamily="34" charset="0"/>
                <a:cs typeface="Comic Sans MS"/>
              </a:rPr>
              <a:t>If you have a concern about your child, Mrs West or Mrs Pullen are available to speak to you.</a:t>
            </a:r>
          </a:p>
          <a:p>
            <a:pPr algn="ctr"/>
            <a:r>
              <a:rPr lang="en-US" sz="2400" dirty="0">
                <a:latin typeface="Century Gothic" panose="020B0502020202020204" pitchFamily="34" charset="0"/>
                <a:cs typeface="Comic Sans MS"/>
              </a:rPr>
              <a:t> We always encourage you to speak to your child’s teacher too.</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Mrs West works in school on Tuesday, Wednesday and Thursday. Mrs Pullen works in school Monday – Thursday. Sometimes they may be teaching  or they might not be in the building so you can do the following:</a:t>
            </a:r>
          </a:p>
          <a:p>
            <a:pPr algn="just"/>
            <a:endParaRPr lang="en-US"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An appointment can be made via Mrs Ashley or </a:t>
            </a:r>
            <a:r>
              <a:rPr lang="en-US" dirty="0" err="1">
                <a:latin typeface="Century Gothic" panose="020B0502020202020204" pitchFamily="34" charset="0"/>
                <a:cs typeface="Comic Sans MS"/>
              </a:rPr>
              <a:t>Mr</a:t>
            </a:r>
            <a:r>
              <a:rPr lang="en-US" dirty="0">
                <a:latin typeface="Century Gothic" panose="020B0502020202020204" pitchFamily="34" charset="0"/>
                <a:cs typeface="Comic Sans MS"/>
              </a:rPr>
              <a:t> </a:t>
            </a:r>
            <a:r>
              <a:rPr lang="en-US" dirty="0" err="1">
                <a:latin typeface="Century Gothic" panose="020B0502020202020204" pitchFamily="34" charset="0"/>
                <a:cs typeface="Comic Sans MS"/>
              </a:rPr>
              <a:t>Caffrey</a:t>
            </a:r>
            <a:r>
              <a:rPr lang="en-US" dirty="0">
                <a:latin typeface="Century Gothic" panose="020B0502020202020204" pitchFamily="34" charset="0"/>
                <a:cs typeface="Comic Sans MS"/>
              </a:rPr>
              <a:t>.</a:t>
            </a:r>
          </a:p>
          <a:p>
            <a:pPr marL="285750" indent="-285750" algn="just">
              <a:buFont typeface="Arial"/>
              <a:buChar char="•"/>
            </a:pPr>
            <a:r>
              <a:rPr lang="en-US" dirty="0">
                <a:latin typeface="Century Gothic" panose="020B0502020202020204" pitchFamily="34" charset="0"/>
                <a:cs typeface="Comic Sans MS"/>
              </a:rPr>
              <a:t>Make an appointment to see Mrs West or Mrs Pullen or ask if they can telephone you.</a:t>
            </a:r>
          </a:p>
          <a:p>
            <a:pPr marL="285750" indent="-285750" algn="just">
              <a:buFont typeface="Arial"/>
              <a:buChar char="•"/>
            </a:pPr>
            <a:r>
              <a:rPr lang="en-US" dirty="0">
                <a:latin typeface="Century Gothic" panose="020B0502020202020204" pitchFamily="34" charset="0"/>
                <a:cs typeface="Comic Sans MS"/>
              </a:rPr>
              <a:t>You can also email them at </a:t>
            </a:r>
            <a:r>
              <a:rPr lang="en-US" dirty="0">
                <a:latin typeface="Century Gothic" panose="020B0502020202020204" pitchFamily="34" charset="0"/>
                <a:cs typeface="Comic Sans MS"/>
                <a:hlinkClick r:id="rId3"/>
              </a:rPr>
              <a:t>senco@stjosb7.bham.sch.uk</a:t>
            </a:r>
            <a:r>
              <a:rPr lang="en-US" dirty="0">
                <a:latin typeface="Century Gothic" panose="020B0502020202020204" pitchFamily="34" charset="0"/>
                <a:cs typeface="Comic Sans MS"/>
              </a:rPr>
              <a:t> </a:t>
            </a:r>
          </a:p>
          <a:p>
            <a:pPr marL="285750" indent="-285750" algn="just">
              <a:buFont typeface="Arial"/>
              <a:buChar char="•"/>
            </a:pPr>
            <a:r>
              <a:rPr lang="en-US" dirty="0">
                <a:latin typeface="Century Gothic" panose="020B0502020202020204" pitchFamily="34" charset="0"/>
                <a:cs typeface="Comic Sans MS"/>
              </a:rPr>
              <a:t>We operate an open door policy and you are welcome to come into school.</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We hold regular termly meetings with parents during the day so that you can find out how your child is doing in school.</a:t>
            </a:r>
          </a:p>
        </p:txBody>
      </p:sp>
      <p:sp>
        <p:nvSpPr>
          <p:cNvPr id="2" name="Footer Placeholder 1"/>
          <p:cNvSpPr>
            <a:spLocks noGrp="1"/>
          </p:cNvSpPr>
          <p:nvPr>
            <p:ph type="ftr" sz="quarter" idx="11"/>
          </p:nvPr>
        </p:nvSpPr>
        <p:spPr>
          <a:xfrm>
            <a:off x="3124200" y="6477537"/>
            <a:ext cx="2895600" cy="365125"/>
          </a:xfrm>
        </p:spPr>
        <p:txBody>
          <a:bodyPr/>
          <a:lstStyle/>
          <a:p>
            <a:r>
              <a:rPr lang="en-US" dirty="0"/>
              <a:t>Last reviewed May 2026</a:t>
            </a:r>
          </a:p>
        </p:txBody>
      </p:sp>
    </p:spTree>
    <p:extLst>
      <p:ext uri="{BB962C8B-B14F-4D97-AF65-F5344CB8AC3E}">
        <p14:creationId xmlns:p14="http://schemas.microsoft.com/office/powerpoint/2010/main" val="2665215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1" y="1103228"/>
            <a:ext cx="8232303" cy="4462760"/>
          </a:xfrm>
          <a:prstGeom prst="rect">
            <a:avLst/>
          </a:prstGeom>
          <a:noFill/>
        </p:spPr>
        <p:txBody>
          <a:bodyPr wrap="square" rtlCol="0">
            <a:spAutoFit/>
          </a:bodyPr>
          <a:lstStyle/>
          <a:p>
            <a:pPr algn="ctr"/>
            <a:r>
              <a:rPr lang="en-US" sz="2600" dirty="0">
                <a:latin typeface="Century Gothic" panose="020B0502020202020204" pitchFamily="34" charset="0"/>
                <a:cs typeface="Comic Sans MS"/>
              </a:rPr>
              <a:t>We will make all the information we need to share with you clear and easy to understand.</a:t>
            </a:r>
          </a:p>
          <a:p>
            <a:pPr algn="just"/>
            <a:endParaRPr lang="en-US" sz="1200" dirty="0">
              <a:latin typeface="Century Gothic" panose="020B0502020202020204" pitchFamily="34" charset="0"/>
              <a:cs typeface="Comic Sans MS"/>
            </a:endParaRP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Our SEND Policy is available on our Policies page under the Parents Information tab. The policy explains how we identify and assess children who we think might have special educational needs.</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If you prefer information on paper, please ask for a copy of our Special Educational Needs Policy.  Mrs </a:t>
            </a:r>
            <a:r>
              <a:rPr lang="en-US" dirty="0" err="1">
                <a:latin typeface="Century Gothic" panose="020B0502020202020204" pitchFamily="34" charset="0"/>
                <a:cs typeface="Comic Sans MS"/>
              </a:rPr>
              <a:t>Farnan</a:t>
            </a:r>
            <a:r>
              <a:rPr lang="en-US" dirty="0">
                <a:latin typeface="Century Gothic" panose="020B0502020202020204" pitchFamily="34" charset="0"/>
                <a:cs typeface="Comic Sans MS"/>
              </a:rPr>
              <a:t>  (in our school office) will be able to give you a copy.</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Our governing body has a governor who is responsible for special educational needs. His name is </a:t>
            </a:r>
            <a:r>
              <a:rPr lang="en-US" b="1" dirty="0">
                <a:latin typeface="Century Gothic" panose="020B0502020202020204" pitchFamily="34" charset="0"/>
                <a:cs typeface="Comic Sans MS"/>
              </a:rPr>
              <a:t>Rev</a:t>
            </a:r>
            <a:r>
              <a:rPr lang="en-US" dirty="0">
                <a:latin typeface="Century Gothic" panose="020B0502020202020204" pitchFamily="34" charset="0"/>
                <a:cs typeface="Comic Sans MS"/>
              </a:rPr>
              <a:t> </a:t>
            </a:r>
            <a:r>
              <a:rPr lang="en-US" b="1" dirty="0">
                <a:latin typeface="Century Gothic" panose="020B0502020202020204" pitchFamily="34" charset="0"/>
                <a:cs typeface="Comic Sans MS"/>
              </a:rPr>
              <a:t>Dr Dirk </a:t>
            </a:r>
            <a:r>
              <a:rPr lang="en-US" b="1" dirty="0" err="1">
                <a:latin typeface="Century Gothic" panose="020B0502020202020204" pitchFamily="34" charset="0"/>
                <a:cs typeface="Comic Sans MS"/>
              </a:rPr>
              <a:t>Hermans</a:t>
            </a:r>
            <a:r>
              <a:rPr lang="en-US" b="1" dirty="0">
                <a:latin typeface="Century Gothic" panose="020B0502020202020204" pitchFamily="34" charset="0"/>
                <a:cs typeface="Comic Sans MS"/>
              </a:rPr>
              <a:t>.</a:t>
            </a:r>
          </a:p>
          <a:p>
            <a:pPr algn="just"/>
            <a:endParaRPr lang="en-US" sz="2200" i="1" dirty="0">
              <a:latin typeface="Century Gothic" panose="020B0502020202020204" pitchFamily="34" charset="0"/>
              <a:cs typeface="Comic Sans MS"/>
            </a:endParaRPr>
          </a:p>
        </p:txBody>
      </p:sp>
      <p:sp>
        <p:nvSpPr>
          <p:cNvPr id="6" name="Rectangle 5"/>
          <p:cNvSpPr/>
          <p:nvPr/>
        </p:nvSpPr>
        <p:spPr>
          <a:xfrm>
            <a:off x="423182" y="231273"/>
            <a:ext cx="8232302"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38100" dist="19050" dir="2700000" algn="tl" rotWithShape="0">
                    <a:schemeClr val="dk1">
                      <a:alpha val="40000"/>
                    </a:schemeClr>
                  </a:outerShdw>
                </a:effectLst>
                <a:latin typeface="Century Gothic" panose="020B0502020202020204" pitchFamily="34" charset="0"/>
                <a:cs typeface="Comic Sans MS"/>
              </a:rPr>
              <a:t>Open and honest communication</a:t>
            </a:r>
          </a:p>
        </p:txBody>
      </p:sp>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1382195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182" y="976747"/>
            <a:ext cx="8229600" cy="630382"/>
          </a:xfrm>
        </p:spPr>
        <p:txBody>
          <a:bodyPr>
            <a:noAutofit/>
          </a:bodyPr>
          <a:lstStyle/>
          <a:p>
            <a:pPr marL="0" lvl="0" indent="0" algn="ctr">
              <a:spcBef>
                <a:spcPts val="0"/>
              </a:spcBef>
              <a:buNone/>
            </a:pPr>
            <a:r>
              <a:rPr lang="en-GB" i="1" dirty="0">
                <a:ln w="9525" cmpd="sng">
                  <a:noFill/>
                  <a:prstDash val="solid"/>
                </a:ln>
                <a:latin typeface="Century Gothic" panose="020B0502020202020204" pitchFamily="34" charset="0"/>
                <a:cs typeface="Comic Sans MS"/>
              </a:rPr>
              <a:t>What happens if there is a concern </a:t>
            </a:r>
          </a:p>
          <a:p>
            <a:pPr marL="0" lvl="0" indent="0" algn="ctr">
              <a:spcBef>
                <a:spcPts val="0"/>
              </a:spcBef>
              <a:buNone/>
            </a:pPr>
            <a:r>
              <a:rPr lang="en-GB" i="1" dirty="0">
                <a:ln w="9525" cmpd="sng">
                  <a:noFill/>
                  <a:prstDash val="solid"/>
                </a:ln>
                <a:latin typeface="Century Gothic" panose="020B0502020202020204" pitchFamily="34" charset="0"/>
                <a:cs typeface="Comic Sans MS"/>
              </a:rPr>
              <a:t>about my child’s progress?</a:t>
            </a:r>
          </a:p>
          <a:p>
            <a:pPr marL="0" indent="0">
              <a:buNone/>
            </a:pPr>
            <a:endParaRPr lang="en-GB" sz="4000" dirty="0">
              <a:solidFill>
                <a:srgbClr val="8C46A8"/>
              </a:solidFill>
              <a:latin typeface="Century Gothic" panose="020B0502020202020204" pitchFamily="34" charset="0"/>
            </a:endParaRPr>
          </a:p>
        </p:txBody>
      </p:sp>
      <p:sp>
        <p:nvSpPr>
          <p:cNvPr id="4" name="Right Arrow Callout 3"/>
          <p:cNvSpPr/>
          <p:nvPr/>
        </p:nvSpPr>
        <p:spPr>
          <a:xfrm>
            <a:off x="423182" y="2555311"/>
            <a:ext cx="2084142" cy="4070698"/>
          </a:xfrm>
          <a:prstGeom prst="rightArrowCallout">
            <a:avLst/>
          </a:prstGeom>
          <a:solidFill>
            <a:srgbClr val="B886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entury Gothic" panose="020B0502020202020204" pitchFamily="34" charset="0"/>
                <a:cs typeface="Comic Sans MS"/>
              </a:rPr>
              <a:t>A Teacher or parent raises a concern about a child’s progress</a:t>
            </a:r>
          </a:p>
        </p:txBody>
      </p:sp>
      <p:sp>
        <p:nvSpPr>
          <p:cNvPr id="5" name="Right Arrow Callout 4"/>
          <p:cNvSpPr/>
          <p:nvPr/>
        </p:nvSpPr>
        <p:spPr>
          <a:xfrm>
            <a:off x="2600268" y="2555311"/>
            <a:ext cx="2084142" cy="4070697"/>
          </a:xfrm>
          <a:prstGeom prst="rightArrowCallout">
            <a:avLst/>
          </a:prstGeom>
          <a:solidFill>
            <a:srgbClr val="DCC4E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Century Gothic" panose="020B0502020202020204" pitchFamily="34" charset="0"/>
                <a:cs typeface="Comic Sans MS"/>
              </a:rPr>
              <a:t>We will meet to produce a plan of support in school.</a:t>
            </a:r>
          </a:p>
        </p:txBody>
      </p:sp>
      <p:sp>
        <p:nvSpPr>
          <p:cNvPr id="6" name="Right Arrow Callout 5"/>
          <p:cNvSpPr/>
          <p:nvPr/>
        </p:nvSpPr>
        <p:spPr>
          <a:xfrm>
            <a:off x="4830943" y="2555311"/>
            <a:ext cx="2084142" cy="4070697"/>
          </a:xfrm>
          <a:prstGeom prst="rightArrowCallout">
            <a:avLst/>
          </a:prstGeom>
          <a:solidFill>
            <a:srgbClr val="FDBF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entury Gothic" panose="020B0502020202020204" pitchFamily="34" charset="0"/>
                <a:cs typeface="Comic Sans MS"/>
              </a:rPr>
              <a:t>Provision is made to support the child’s learning – input from teacher, pupil, parent and SENDCO</a:t>
            </a:r>
          </a:p>
        </p:txBody>
      </p:sp>
      <p:sp>
        <p:nvSpPr>
          <p:cNvPr id="7" name="Right Arrow Callout 6"/>
          <p:cNvSpPr/>
          <p:nvPr/>
        </p:nvSpPr>
        <p:spPr>
          <a:xfrm>
            <a:off x="7059858" y="2555311"/>
            <a:ext cx="2084142" cy="4070697"/>
          </a:xfrm>
          <a:prstGeom prst="rightArrowCallout">
            <a:avLst/>
          </a:prstGeom>
          <a:solidFill>
            <a:srgbClr val="FFE5F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cs typeface="Comic Sans MS"/>
              </a:rPr>
              <a:t>If there are still concerns then the SENDCO arranges for some external agency support</a:t>
            </a:r>
          </a:p>
        </p:txBody>
      </p:sp>
      <p:sp>
        <p:nvSpPr>
          <p:cNvPr id="9" name="Rectangle 8"/>
          <p:cNvSpPr/>
          <p:nvPr/>
        </p:nvSpPr>
        <p:spPr>
          <a:xfrm>
            <a:off x="423182" y="134594"/>
            <a:ext cx="8232302"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38100" dist="19050" dir="2700000" algn="tl" rotWithShape="0">
                    <a:schemeClr val="dk1">
                      <a:alpha val="40000"/>
                    </a:schemeClr>
                  </a:outerShdw>
                </a:effectLst>
                <a:latin typeface="Century Gothic" panose="020B0502020202020204" pitchFamily="34" charset="0"/>
                <a:cs typeface="Comic Sans MS"/>
              </a:rPr>
              <a:t>Open and honest communication</a:t>
            </a:r>
          </a:p>
        </p:txBody>
      </p:sp>
      <p:sp>
        <p:nvSpPr>
          <p:cNvPr id="2" name="Footer Placeholder 1"/>
          <p:cNvSpPr>
            <a:spLocks noGrp="1"/>
          </p:cNvSpPr>
          <p:nvPr>
            <p:ph type="ftr" sz="quarter" idx="11"/>
          </p:nvPr>
        </p:nvSpPr>
        <p:spPr>
          <a:xfrm>
            <a:off x="3124200" y="6565673"/>
            <a:ext cx="2895600" cy="365125"/>
          </a:xfrm>
        </p:spPr>
        <p:txBody>
          <a:bodyPr/>
          <a:lstStyle/>
          <a:p>
            <a:r>
              <a:rPr lang="en-US" dirty="0"/>
              <a:t>Last reviewed May 2026</a:t>
            </a:r>
          </a:p>
        </p:txBody>
      </p:sp>
    </p:spTree>
    <p:extLst>
      <p:ext uri="{BB962C8B-B14F-4D97-AF65-F5344CB8AC3E}">
        <p14:creationId xmlns:p14="http://schemas.microsoft.com/office/powerpoint/2010/main" val="199049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2" y="1108077"/>
            <a:ext cx="8232301" cy="4431983"/>
          </a:xfrm>
          <a:prstGeom prst="rect">
            <a:avLst/>
          </a:prstGeom>
          <a:noFill/>
        </p:spPr>
        <p:txBody>
          <a:bodyPr wrap="square" rtlCol="0">
            <a:spAutoFit/>
          </a:bodyPr>
          <a:lstStyle/>
          <a:p>
            <a:pPr algn="just"/>
            <a:r>
              <a:rPr lang="en-US" sz="2400" dirty="0">
                <a:latin typeface="Century Gothic" panose="020B0502020202020204" pitchFamily="34" charset="0"/>
                <a:cs typeface="Comic Sans MS"/>
              </a:rPr>
              <a:t>St Joseph’s works with a lot of external agencies to help identify specific needs.  Some of these are:</a:t>
            </a:r>
          </a:p>
          <a:p>
            <a:pPr algn="just"/>
            <a:endParaRPr lang="en-US" dirty="0">
              <a:latin typeface="Century Gothic" panose="020B0502020202020204" pitchFamily="34" charset="0"/>
              <a:cs typeface="Comic Sans MS"/>
            </a:endParaRPr>
          </a:p>
          <a:p>
            <a:pPr marL="285750" indent="-285750" algn="just">
              <a:buFont typeface="Arial"/>
              <a:buChar char="•"/>
            </a:pPr>
            <a:r>
              <a:rPr lang="en-US" dirty="0">
                <a:latin typeface="Century Gothic" panose="020B0502020202020204" pitchFamily="34" charset="0"/>
                <a:cs typeface="Comic Sans MS"/>
              </a:rPr>
              <a:t>Educational Psychologist (EP)</a:t>
            </a:r>
          </a:p>
          <a:p>
            <a:pPr marL="285750" indent="-285750" algn="just">
              <a:buFont typeface="Arial"/>
              <a:buChar char="•"/>
            </a:pPr>
            <a:r>
              <a:rPr lang="en-US" dirty="0">
                <a:latin typeface="Century Gothic" panose="020B0502020202020204" pitchFamily="34" charset="0"/>
                <a:cs typeface="Comic Sans MS"/>
              </a:rPr>
              <a:t>Language, Learning and Strategic Support Team (LLSS)</a:t>
            </a:r>
          </a:p>
          <a:p>
            <a:pPr marL="285750" indent="-285750" algn="just">
              <a:buFont typeface="Arial"/>
              <a:buChar char="•"/>
            </a:pPr>
            <a:r>
              <a:rPr lang="en-US" dirty="0">
                <a:latin typeface="Century Gothic" panose="020B0502020202020204" pitchFamily="34" charset="0"/>
                <a:cs typeface="Comic Sans MS"/>
              </a:rPr>
              <a:t>Communication and Autism Team (CAT)</a:t>
            </a:r>
          </a:p>
          <a:p>
            <a:pPr marL="285750" indent="-285750" algn="just">
              <a:buFont typeface="Arial"/>
              <a:buChar char="•"/>
            </a:pPr>
            <a:r>
              <a:rPr lang="en-US" dirty="0">
                <a:latin typeface="Century Gothic" panose="020B0502020202020204" pitchFamily="34" charset="0"/>
                <a:cs typeface="Comic Sans MS"/>
              </a:rPr>
              <a:t>WMSLT Speech and Language Therapy (SALT)</a:t>
            </a:r>
          </a:p>
          <a:p>
            <a:pPr marL="285750" indent="-285750" algn="just">
              <a:buFont typeface="Arial"/>
              <a:buChar char="•"/>
            </a:pPr>
            <a:r>
              <a:rPr lang="en-US" dirty="0">
                <a:latin typeface="Century Gothic" panose="020B0502020202020204" pitchFamily="34" charset="0"/>
                <a:cs typeface="Comic Sans MS"/>
              </a:rPr>
              <a:t>NHS Speech and Language Therapy (SALT)</a:t>
            </a:r>
          </a:p>
          <a:p>
            <a:pPr marL="285750" indent="-285750" algn="just">
              <a:buFont typeface="Arial"/>
              <a:buChar char="•"/>
            </a:pPr>
            <a:r>
              <a:rPr lang="en-US" dirty="0">
                <a:latin typeface="Century Gothic" panose="020B0502020202020204" pitchFamily="34" charset="0"/>
                <a:cs typeface="Comic Sans MS"/>
              </a:rPr>
              <a:t>Physical Disabilities and Sensory Support (PDSS)</a:t>
            </a:r>
          </a:p>
          <a:p>
            <a:pPr marL="285750" indent="-285750" algn="just">
              <a:buFont typeface="Arial"/>
              <a:buChar char="•"/>
            </a:pPr>
            <a:r>
              <a:rPr lang="en-US" dirty="0">
                <a:latin typeface="Century Gothic" panose="020B0502020202020204" pitchFamily="34" charset="0"/>
                <a:cs typeface="Comic Sans MS"/>
              </a:rPr>
              <a:t>NHS School Nurse</a:t>
            </a:r>
          </a:p>
          <a:p>
            <a:pPr marL="285750" indent="-285750" algn="just">
              <a:buFont typeface="Arial"/>
              <a:buChar char="•"/>
            </a:pPr>
            <a:r>
              <a:rPr lang="en-US" dirty="0">
                <a:latin typeface="Century Gothic" panose="020B0502020202020204" pitchFamily="34" charset="0"/>
                <a:cs typeface="Comic Sans MS"/>
              </a:rPr>
              <a:t>Special School Outreach Service (SSOS)</a:t>
            </a:r>
          </a:p>
          <a:p>
            <a:pPr marL="285750" indent="-285750" algn="just">
              <a:buFont typeface="Arial"/>
              <a:buChar char="•"/>
            </a:pPr>
            <a:endParaRPr lang="en-US" dirty="0">
              <a:latin typeface="Century Gothic" panose="020B0502020202020204" pitchFamily="34" charset="0"/>
              <a:cs typeface="Comic Sans MS"/>
            </a:endParaRP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If your child requires support from these services, school will always consult you and request written permission.</a:t>
            </a:r>
          </a:p>
        </p:txBody>
      </p:sp>
      <p:sp>
        <p:nvSpPr>
          <p:cNvPr id="6" name="Rectangle 5"/>
          <p:cNvSpPr/>
          <p:nvPr/>
        </p:nvSpPr>
        <p:spPr>
          <a:xfrm>
            <a:off x="423182" y="231273"/>
            <a:ext cx="8232302"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38100" dist="19050" dir="2700000" algn="tl" rotWithShape="0">
                    <a:schemeClr val="dk1">
                      <a:alpha val="40000"/>
                    </a:schemeClr>
                  </a:outerShdw>
                </a:effectLst>
                <a:latin typeface="Century Gothic" panose="020B0502020202020204" pitchFamily="34" charset="0"/>
                <a:cs typeface="Comic Sans MS"/>
              </a:rPr>
              <a:t>Open and honest communication</a:t>
            </a:r>
          </a:p>
        </p:txBody>
      </p:sp>
      <p:sp>
        <p:nvSpPr>
          <p:cNvPr id="2" name="Footer Placeholder 1"/>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2251449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3" y="988109"/>
            <a:ext cx="8368734" cy="3046988"/>
          </a:xfrm>
          <a:prstGeom prst="rect">
            <a:avLst/>
          </a:prstGeom>
          <a:noFill/>
        </p:spPr>
        <p:txBody>
          <a:bodyPr wrap="square" rtlCol="0">
            <a:spAutoFit/>
          </a:bodyPr>
          <a:lstStyle/>
          <a:p>
            <a:pPr algn="just"/>
            <a:r>
              <a:rPr lang="en-US" sz="2200" dirty="0">
                <a:latin typeface="Century Gothic" panose="020B0502020202020204" pitchFamily="34" charset="0"/>
                <a:cs typeface="Comic Sans MS"/>
              </a:rPr>
              <a:t>If school thinks your child needs extra support, we will always talk to you about this.</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Your child’s teacher will talk to you about the progress that has been made each term.  We also operate an open door policy and you can make an appointment to speak to your child’s teacher or the SENDCO at any point during the year.</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If your child has individual targets, these will be discussed and reviewed regularly with you and your child. </a:t>
            </a:r>
          </a:p>
        </p:txBody>
      </p:sp>
      <p:pic>
        <p:nvPicPr>
          <p:cNvPr id="2" name="Picture 1"/>
          <p:cNvPicPr>
            <a:picLocks noChangeAspect="1"/>
          </p:cNvPicPr>
          <p:nvPr/>
        </p:nvPicPr>
        <p:blipFill rotWithShape="1">
          <a:blip r:embed="rId3"/>
          <a:srcRect l="4504" t="4770" r="6892" b="3435"/>
          <a:stretch/>
        </p:blipFill>
        <p:spPr>
          <a:xfrm>
            <a:off x="6428509" y="4145602"/>
            <a:ext cx="2715491" cy="2347665"/>
          </a:xfrm>
          <a:prstGeom prst="rect">
            <a:avLst/>
          </a:prstGeom>
          <a:ln w="12700" cmpd="sng">
            <a:noFill/>
          </a:ln>
        </p:spPr>
      </p:pic>
      <p:sp>
        <p:nvSpPr>
          <p:cNvPr id="3" name="TextBox 2"/>
          <p:cNvSpPr txBox="1"/>
          <p:nvPr/>
        </p:nvSpPr>
        <p:spPr>
          <a:xfrm>
            <a:off x="423183" y="4145602"/>
            <a:ext cx="6140455" cy="1477328"/>
          </a:xfrm>
          <a:prstGeom prst="rect">
            <a:avLst/>
          </a:prstGeom>
          <a:noFill/>
        </p:spPr>
        <p:txBody>
          <a:bodyPr wrap="square" rtlCol="0">
            <a:spAutoFit/>
          </a:bodyPr>
          <a:lstStyle/>
          <a:p>
            <a:pPr algn="just"/>
            <a:r>
              <a:rPr lang="en-US" dirty="0">
                <a:latin typeface="Century Gothic" panose="020B0502020202020204" pitchFamily="34" charset="0"/>
                <a:cs typeface="Comic Sans MS"/>
              </a:rPr>
              <a:t>If your child has more complex needs, then we may review your child’s progress and needs through a ‘Person-</a:t>
            </a:r>
            <a:r>
              <a:rPr lang="en-US" dirty="0" err="1">
                <a:latin typeface="Century Gothic" panose="020B0502020202020204" pitchFamily="34" charset="0"/>
                <a:cs typeface="Comic Sans MS"/>
              </a:rPr>
              <a:t>Centred</a:t>
            </a:r>
            <a:r>
              <a:rPr lang="en-US" dirty="0">
                <a:latin typeface="Century Gothic" panose="020B0502020202020204" pitchFamily="34" charset="0"/>
                <a:cs typeface="Comic Sans MS"/>
              </a:rPr>
              <a:t> Review’.  This approach very much values the views of the child, the parents as well as the school.  </a:t>
            </a:r>
            <a:endParaRPr lang="en-US" dirty="0">
              <a:latin typeface="Century Gothic" panose="020B0502020202020204" pitchFamily="34" charset="0"/>
            </a:endParaRPr>
          </a:p>
        </p:txBody>
      </p:sp>
      <p:sp>
        <p:nvSpPr>
          <p:cNvPr id="6" name="Rectangle 5"/>
          <p:cNvSpPr/>
          <p:nvPr/>
        </p:nvSpPr>
        <p:spPr>
          <a:xfrm>
            <a:off x="423181" y="231273"/>
            <a:ext cx="8368735"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38100" dist="19050" dir="2700000" algn="tl" rotWithShape="0">
                    <a:schemeClr val="dk1">
                      <a:alpha val="40000"/>
                    </a:schemeClr>
                  </a:outerShdw>
                </a:effectLst>
                <a:latin typeface="Century Gothic" panose="020B0502020202020204" pitchFamily="34" charset="0"/>
                <a:cs typeface="Comic Sans MS"/>
              </a:rPr>
              <a:t>Open and honest communication</a:t>
            </a:r>
          </a:p>
        </p:txBody>
      </p:sp>
      <p:sp>
        <p:nvSpPr>
          <p:cNvPr id="4" name="Footer Placeholder 3"/>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3891374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182" y="999070"/>
            <a:ext cx="8238351" cy="5447645"/>
          </a:xfrm>
          <a:prstGeom prst="rect">
            <a:avLst/>
          </a:prstGeom>
          <a:noFill/>
        </p:spPr>
        <p:txBody>
          <a:bodyPr wrap="square" rtlCol="0">
            <a:spAutoFit/>
          </a:bodyPr>
          <a:lstStyle/>
          <a:p>
            <a:pPr algn="just"/>
            <a:r>
              <a:rPr lang="en-US" sz="2000" dirty="0">
                <a:latin typeface="Century Gothic" panose="020B0502020202020204" pitchFamily="34" charset="0"/>
                <a:cs typeface="Comic Sans MS"/>
              </a:rPr>
              <a:t>Your child’s progress will be reviewed regularly and you will be invited into school to discuss the outcomes and give your views. Your child’s views will also be listened to.</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If your child has an </a:t>
            </a:r>
            <a:r>
              <a:rPr lang="en-US" b="1" dirty="0">
                <a:latin typeface="Century Gothic" panose="020B0502020202020204" pitchFamily="34" charset="0"/>
                <a:cs typeface="Comic Sans MS"/>
              </a:rPr>
              <a:t>Individual Target Plan (ITP) </a:t>
            </a:r>
            <a:r>
              <a:rPr lang="en-US" dirty="0">
                <a:latin typeface="Century Gothic" panose="020B0502020202020204" pitchFamily="34" charset="0"/>
                <a:cs typeface="Comic Sans MS"/>
              </a:rPr>
              <a:t>and you </a:t>
            </a:r>
            <a:r>
              <a:rPr lang="en-US" b="1" dirty="0">
                <a:latin typeface="Century Gothic" panose="020B0502020202020204" pitchFamily="34" charset="0"/>
                <a:cs typeface="Comic Sans MS"/>
              </a:rPr>
              <a:t>move your child to another school</a:t>
            </a:r>
            <a:r>
              <a:rPr lang="en-US" dirty="0">
                <a:latin typeface="Century Gothic" panose="020B0502020202020204" pitchFamily="34" charset="0"/>
                <a:cs typeface="Comic Sans MS"/>
              </a:rPr>
              <a:t>, the SENDCOs at both schools make sure that information is shared.</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If your child is at </a:t>
            </a:r>
            <a:r>
              <a:rPr lang="en-US" b="1" dirty="0">
                <a:solidFill>
                  <a:srgbClr val="7030A0"/>
                </a:solidFill>
                <a:latin typeface="Century Gothic" panose="020B0502020202020204" pitchFamily="34" charset="0"/>
                <a:cs typeface="Comic Sans MS"/>
              </a:rPr>
              <a:t>Nursery School and is about to start in Reception here</a:t>
            </a:r>
            <a:r>
              <a:rPr lang="en-US" dirty="0">
                <a:latin typeface="Century Gothic" panose="020B0502020202020204" pitchFamily="34" charset="0"/>
                <a:cs typeface="Comic Sans MS"/>
              </a:rPr>
              <a:t>, we liaise with the SENDCOs at the nursery schools to find out as much information as possible about your child’s needs.  This will include any targets and paperwork or agencies which might have been involved in supporting your child.  </a:t>
            </a:r>
          </a:p>
          <a:p>
            <a:pPr algn="just"/>
            <a:endParaRPr lang="en-US" dirty="0">
              <a:latin typeface="Century Gothic" panose="020B0502020202020204" pitchFamily="34" charset="0"/>
              <a:cs typeface="Comic Sans MS"/>
            </a:endParaRPr>
          </a:p>
          <a:p>
            <a:pPr algn="just"/>
            <a:r>
              <a:rPr lang="en-US" dirty="0">
                <a:latin typeface="Century Gothic" panose="020B0502020202020204" pitchFamily="34" charset="0"/>
                <a:cs typeface="Comic Sans MS"/>
              </a:rPr>
              <a:t>When your child moves from </a:t>
            </a:r>
            <a:r>
              <a:rPr lang="en-US" b="1" dirty="0">
                <a:solidFill>
                  <a:srgbClr val="8C46A8"/>
                </a:solidFill>
                <a:latin typeface="Century Gothic" panose="020B0502020202020204" pitchFamily="34" charset="0"/>
                <a:cs typeface="Comic Sans MS"/>
              </a:rPr>
              <a:t>Year 6 to secondary school</a:t>
            </a:r>
            <a:r>
              <a:rPr lang="en-US" dirty="0">
                <a:latin typeface="Century Gothic" panose="020B0502020202020204" pitchFamily="34" charset="0"/>
                <a:cs typeface="Comic Sans MS"/>
              </a:rPr>
              <a:t>, Mrs West or Mrs Pullen will ensure that all information regarding your pupil’s special educational needs are passed on to the new SENDCO.  Extra visits to the secondary school may be arranged and sometimes the new SENDCO will come to review meetings held at St Joseph’s.</a:t>
            </a:r>
          </a:p>
        </p:txBody>
      </p:sp>
      <p:sp>
        <p:nvSpPr>
          <p:cNvPr id="2" name="TextBox 1">
            <a:hlinkClick r:id="rId3" action="ppaction://hlinksldjump"/>
          </p:cNvPr>
          <p:cNvSpPr txBox="1"/>
          <p:nvPr/>
        </p:nvSpPr>
        <p:spPr>
          <a:xfrm>
            <a:off x="6338170" y="6277411"/>
            <a:ext cx="2680570" cy="369332"/>
          </a:xfrm>
          <a:prstGeom prst="rect">
            <a:avLst/>
          </a:prstGeom>
          <a:solidFill>
            <a:srgbClr val="95E191"/>
          </a:solidFill>
          <a:ln>
            <a:solidFill>
              <a:schemeClr val="tx1"/>
            </a:solidFill>
          </a:ln>
        </p:spPr>
        <p:txBody>
          <a:bodyPr wrap="square" rtlCol="0">
            <a:spAutoFit/>
          </a:bodyPr>
          <a:lstStyle/>
          <a:p>
            <a:pPr algn="ctr"/>
            <a:r>
              <a:rPr lang="en-GB" dirty="0"/>
              <a:t>Return to Introduction</a:t>
            </a:r>
          </a:p>
        </p:txBody>
      </p:sp>
      <p:sp>
        <p:nvSpPr>
          <p:cNvPr id="6" name="Rectangle 5"/>
          <p:cNvSpPr/>
          <p:nvPr/>
        </p:nvSpPr>
        <p:spPr>
          <a:xfrm>
            <a:off x="429231" y="183434"/>
            <a:ext cx="8232302"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GB" sz="3600" dirty="0">
                <a:ln w="0"/>
                <a:effectLst>
                  <a:outerShdw blurRad="50800" dist="38100" dir="2700000" algn="tl" rotWithShape="0">
                    <a:prstClr val="black">
                      <a:alpha val="40000"/>
                    </a:prstClr>
                  </a:outerShdw>
                </a:effectLst>
                <a:latin typeface="Century Gothic" panose="020B0502020202020204" pitchFamily="34" charset="0"/>
                <a:cs typeface="Comic Sans MS"/>
              </a:rPr>
              <a:t>Open and honest communication</a:t>
            </a:r>
          </a:p>
        </p:txBody>
      </p:sp>
      <p:sp>
        <p:nvSpPr>
          <p:cNvPr id="3" name="Footer Placeholder 2"/>
          <p:cNvSpPr>
            <a:spLocks noGrp="1"/>
          </p:cNvSpPr>
          <p:nvPr>
            <p:ph type="ftr" sz="quarter" idx="11"/>
          </p:nvPr>
        </p:nvSpPr>
        <p:spPr/>
        <p:txBody>
          <a:bodyPr/>
          <a:lstStyle/>
          <a:p>
            <a:r>
              <a:rPr lang="en-US" dirty="0"/>
              <a:t>Last reviewed May 2026</a:t>
            </a:r>
          </a:p>
        </p:txBody>
      </p:sp>
    </p:spTree>
    <p:extLst>
      <p:ext uri="{BB962C8B-B14F-4D97-AF65-F5344CB8AC3E}">
        <p14:creationId xmlns:p14="http://schemas.microsoft.com/office/powerpoint/2010/main" val="2584392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1899</TotalTime>
  <Words>3621</Words>
  <Application>Microsoft Office PowerPoint</Application>
  <PresentationFormat>On-screen Show (4:3)</PresentationFormat>
  <Paragraphs>373</Paragraphs>
  <Slides>25</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XCCW Joined 5a</vt:lpstr>
      <vt:lpstr>Office Theme</vt:lpstr>
      <vt:lpstr>PowerPoint Presentation</vt:lpstr>
      <vt:lpstr>PowerPoint Presentation</vt:lpstr>
      <vt:lpstr>Open and honest communication</vt:lpstr>
      <vt:lpstr>PowerPoint Presentation</vt:lpstr>
      <vt:lpstr>PowerPoint Presentation</vt:lpstr>
      <vt:lpstr>PowerPoint Presentation</vt:lpstr>
      <vt:lpstr>PowerPoint Presentation</vt:lpstr>
      <vt:lpstr>PowerPoint Presentation</vt:lpstr>
      <vt:lpstr>PowerPoint Presentation</vt:lpstr>
      <vt:lpstr>Appropriate and effective teaching and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Tooze</dc:creator>
  <cp:lastModifiedBy>Mrs M Ashley (JOS)</cp:lastModifiedBy>
  <cp:revision>139</cp:revision>
  <cp:lastPrinted>2017-10-03T11:19:57Z</cp:lastPrinted>
  <dcterms:created xsi:type="dcterms:W3CDTF">2014-05-19T19:34:01Z</dcterms:created>
  <dcterms:modified xsi:type="dcterms:W3CDTF">2026-05-11T14:51:49Z</dcterms:modified>
</cp:coreProperties>
</file>